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56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8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E756-164F-4FD1-84BC-282113C66CB6}" type="datetimeFigureOut">
              <a:rPr lang="en-GB" smtClean="0"/>
              <a:pPr/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dofe.org/media/viewfile.aspx?filepath=1_20080826120421_e_@@_DofE_full_logo.jpg&amp;filetype=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dofe.org/media/viewfile.aspx?filepath=1_20080826120421_e_@@_DofE_full_logo.jpg&amp;filetype=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Emmbrook</a:t>
            </a:r>
            <a:r>
              <a:rPr lang="en-GB" dirty="0" smtClean="0"/>
              <a:t>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4800" dirty="0" smtClean="0">
                <a:latin typeface="Georgia" pitchFamily="18" charset="0"/>
              </a:rPr>
              <a:t>Duke of Edinburgh’s Award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Bronze First Aid Training </a:t>
            </a:r>
          </a:p>
          <a:p>
            <a:pPr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Week 1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www.dofe.org/media/viewfile.aspx?filepath=1_20080826120421_e_@@_DofE_full_logo.jpg&amp;filetype=5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332656"/>
            <a:ext cx="755650" cy="12001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9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Insect Bites</a:t>
            </a:r>
            <a:endParaRPr lang="en-GB" sz="54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Content Placeholder 3" descr="insect bit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309979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88024" y="1412776"/>
            <a:ext cx="37444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Prevention: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Use insect repellent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1200" dirty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Treatment: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Keep clean and treat as minor abrasion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Some people suffer a reaction to bites – report this to your supervisor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If known to suffer a reaction, keep anti-histamine cream or tablets in your personal first aid kit and use as necessary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Sprains</a:t>
            </a:r>
            <a:endParaRPr lang="en-GB" sz="54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Content Placeholder 3" descr="http://ruudvisser.files.wordpress.com/2007/09/sprained_ankle_44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3096344" cy="235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3.gstatic.com/images?q=tbn:vEYfuKCtjSKPcM:http://www.mikefairclough.com/files/randomthoughts/ankle-2.jp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01008"/>
            <a:ext cx="3024336" cy="242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15616" y="1484784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Treatment:</a:t>
            </a:r>
          </a:p>
          <a:p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endParaRPr lang="en-GB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3903345"/>
            <a:ext cx="40324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endParaRPr lang="en-GB" dirty="0"/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Stop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rest</a:t>
            </a:r>
          </a:p>
          <a:p>
            <a:pPr lvl="0">
              <a:buFont typeface="Arial" pitchFamily="34" charset="0"/>
              <a:buChar char="•"/>
            </a:pPr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Apply a damp towel or t-shirt to help reduce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swelling</a:t>
            </a:r>
          </a:p>
          <a:p>
            <a:pPr lvl="0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Elevate injured limb to reduce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swelling</a:t>
            </a:r>
          </a:p>
          <a:p>
            <a:pPr lvl="0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If the pain does not ease, treat as a more serious sprain or fracture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1988840"/>
            <a:ext cx="36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GB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1988840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est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ce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ompression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levation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dirty="0" smtClean="0"/>
          </a:p>
          <a:p>
            <a:pPr algn="ctr">
              <a:buNone/>
            </a:pPr>
            <a:r>
              <a:rPr lang="en-GB" sz="5400" dirty="0" smtClean="0">
                <a:latin typeface="Georgia" pitchFamily="18" charset="0"/>
                <a:cs typeface="Arial" pitchFamily="34" charset="0"/>
              </a:rPr>
              <a:t>Thank you for listening</a:t>
            </a:r>
          </a:p>
          <a:p>
            <a:pPr algn="ctr">
              <a:buNone/>
            </a:pPr>
            <a:endParaRPr lang="en-GB" sz="5400" dirty="0" smtClean="0">
              <a:latin typeface="Georgia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en-GB" sz="5400" dirty="0" smtClean="0">
                <a:latin typeface="Georgia" pitchFamily="18" charset="0"/>
                <a:cs typeface="Arial" pitchFamily="34" charset="0"/>
              </a:rPr>
              <a:t>Any questions?</a:t>
            </a:r>
            <a:endParaRPr lang="en-GB" sz="5400" dirty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Picture 2" descr="http://www.dofe.org/media/viewfile.aspx?filepath=1_20080826120421_e_@@_DofE_full_logo.jpg&amp;filetype=5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332656"/>
            <a:ext cx="755650" cy="120015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alpha val="9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Purposes of First Aid</a:t>
            </a:r>
            <a:endParaRPr lang="en-GB" sz="54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1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reserve life</a:t>
            </a:r>
          </a:p>
          <a:p>
            <a:pPr algn="ctr">
              <a:buNone/>
            </a:pPr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revent further injury</a:t>
            </a:r>
          </a:p>
          <a:p>
            <a:pPr algn="ctr">
              <a:buNone/>
            </a:pPr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romote recovery</a:t>
            </a:r>
            <a:endParaRPr lang="en-GB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US" sz="5300" b="1" dirty="0" smtClean="0">
                <a:solidFill>
                  <a:srgbClr val="FF0000"/>
                </a:solidFill>
                <a:latin typeface="Georgia" pitchFamily="18" charset="0"/>
              </a:rPr>
              <a:t>Principles of First Aid</a:t>
            </a:r>
            <a:endParaRPr lang="en-GB" sz="53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Stay calm</a:t>
            </a:r>
          </a:p>
          <a:p>
            <a:pPr>
              <a:buNone/>
            </a:pPr>
            <a:endParaRPr lang="en-GB" dirty="0" smtClean="0"/>
          </a:p>
          <a:p>
            <a:pPr lvl="0"/>
            <a:r>
              <a:rPr lang="en-US" dirty="0" smtClean="0"/>
              <a:t>Assess the situation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Carry out a primary survey – D R </a:t>
            </a:r>
            <a:r>
              <a:rPr lang="en-US" smtClean="0"/>
              <a:t>A B C</a:t>
            </a:r>
            <a:endParaRPr lang="en-US" dirty="0" smtClean="0"/>
          </a:p>
          <a:p>
            <a:pPr lvl="0">
              <a:buNone/>
            </a:pPr>
            <a:endParaRPr lang="en-GB" dirty="0" smtClean="0"/>
          </a:p>
          <a:p>
            <a:r>
              <a:rPr lang="en-US" dirty="0" smtClean="0"/>
              <a:t>Identify the injury or illness</a:t>
            </a:r>
            <a:endParaRPr lang="en-GB" dirty="0" smtClean="0"/>
          </a:p>
          <a:p>
            <a:pPr lvl="0"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Georgia" pitchFamily="18" charset="0"/>
              </a:rPr>
              <a:t>Principles of First Aid </a:t>
            </a:r>
            <a:r>
              <a:rPr lang="en-US" sz="3200" dirty="0" smtClean="0">
                <a:solidFill>
                  <a:srgbClr val="FF0000"/>
                </a:solidFill>
                <a:latin typeface="Georgia" pitchFamily="18" charset="0"/>
              </a:rPr>
              <a:t>cont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Give easy, appropriate and adequate treatment in a sensible order of priority -</a:t>
            </a:r>
          </a:p>
          <a:p>
            <a:pPr lvl="0">
              <a:buNone/>
            </a:pPr>
            <a:r>
              <a:rPr lang="en-US" dirty="0" smtClean="0"/>
              <a:t>			Breathing, Bleeding, Burns, Bones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If casualty is not breathing &amp; you need to commence CPR, call for help before you start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err="1" smtClean="0"/>
              <a:t>Organise</a:t>
            </a:r>
            <a:r>
              <a:rPr lang="en-US" dirty="0" smtClean="0"/>
              <a:t> removal of casualty to secondary care where appropriate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Make and pass on a report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</a:rPr>
              <a:t>Most Common </a:t>
            </a:r>
            <a:r>
              <a:rPr lang="en-GB" sz="5400" b="1" dirty="0">
                <a:solidFill>
                  <a:srgbClr val="FF0000"/>
                </a:solidFill>
                <a:latin typeface="Georgia" pitchFamily="18" charset="0"/>
              </a:rPr>
              <a:t>E</a:t>
            </a:r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</a:rPr>
              <a:t>xpedition Injuries</a:t>
            </a:r>
            <a:endParaRPr lang="en-GB" sz="5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200" dirty="0" smtClean="0"/>
          </a:p>
          <a:p>
            <a:endParaRPr lang="en-GB" sz="800" dirty="0" smtClean="0"/>
          </a:p>
          <a:p>
            <a:r>
              <a:rPr lang="en-GB" sz="4400" dirty="0" smtClean="0"/>
              <a:t>Blisters</a:t>
            </a:r>
          </a:p>
          <a:p>
            <a:r>
              <a:rPr lang="en-GB" sz="4400" dirty="0" smtClean="0"/>
              <a:t>Cuts &amp; abrasions</a:t>
            </a:r>
          </a:p>
          <a:p>
            <a:r>
              <a:rPr lang="en-GB" sz="4400" dirty="0" smtClean="0"/>
              <a:t>Burns &amp; scalds</a:t>
            </a:r>
          </a:p>
          <a:p>
            <a:r>
              <a:rPr lang="en-GB" sz="4400" dirty="0" smtClean="0"/>
              <a:t>Sprains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</a:rPr>
              <a:t>Blisters</a:t>
            </a:r>
            <a:endParaRPr lang="en-GB" sz="5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http://64.143.176.9/library/healthguide/en-us/images/media/medical/hw/hwkb17_07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7475" y="2180396"/>
            <a:ext cx="3829050" cy="2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1700808"/>
            <a:ext cx="3168352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Prevention: 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Ensure footwear is broken in</a:t>
            </a: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Wear good walking socks, clean &amp; dry</a:t>
            </a: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Change into dry socks &amp; different footwear at campsite</a:t>
            </a: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STOP IMMEDIATELY if you begin to feel discomfort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1628800"/>
            <a:ext cx="3419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Treatment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If friction but no blister – cover affected &amp; surrounding area with plaster, moleskin or other thin adhesive tape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If blister has developed, pad it &amp; apply clean dressing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</a:rPr>
              <a:t>Minor Cuts &amp; Abrasions</a:t>
            </a:r>
            <a:endParaRPr lang="en-GB" sz="5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Content Placeholder 3" descr="wounds00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36004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88024" y="2132856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Treatment:</a:t>
            </a:r>
          </a:p>
          <a:p>
            <a:pPr lvl="0"/>
            <a:endParaRPr lang="en-GB" dirty="0"/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Clean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fresh water, ideally running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cold</a:t>
            </a:r>
          </a:p>
          <a:p>
            <a:pPr lvl="0">
              <a:buFont typeface="Arial" pitchFamily="34" charset="0"/>
              <a:buChar char="•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Do not use cotton wool as this can leave traces in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wound</a:t>
            </a:r>
          </a:p>
          <a:p>
            <a:pPr lvl="0">
              <a:buFont typeface="Arial" pitchFamily="34" charset="0"/>
              <a:buChar char="•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Use a plaster or bandage depending on size of wound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</a:rPr>
              <a:t>Minor Burns &amp; Scalds</a:t>
            </a:r>
            <a:endParaRPr lang="en-GB" sz="5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Content Placeholder 3" descr="http://www.sciencedaily.com/images/2009/07/090722110856-large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 rot="5400000">
            <a:off x="2808759" y="2743969"/>
            <a:ext cx="3489176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1484784"/>
            <a:ext cx="32403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Prevention: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>
              <a:latin typeface="Arial" pitchFamily="34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Always take care when cooking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Always place the stove on the ground, never on a picnic table or other elevated surface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Ensure the whole group is aware of hot pans and boiling water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Avoid spillages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Always take burns seriously and report to a supervisor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1700808"/>
            <a:ext cx="29523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Treatment:</a:t>
            </a:r>
          </a:p>
          <a:p>
            <a:pPr lvl="0"/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Immerse </a:t>
            </a:r>
            <a:r>
              <a:rPr lang="en-US" dirty="0">
                <a:latin typeface="Arial" pitchFamily="34" charset="0"/>
                <a:cs typeface="Arial" pitchFamily="34" charset="0"/>
              </a:rPr>
              <a:t>in cold, running water for at least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Remove any rings from fingers, watches or bracelets from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wrists</a:t>
            </a:r>
          </a:p>
          <a:p>
            <a:pPr lvl="0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Cover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a sterile, non-fluffy dressing, clear cling film or small plastic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bag</a:t>
            </a:r>
          </a:p>
          <a:p>
            <a:pPr lvl="0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DO NOT apply creams, lotions or fat to the injury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Sunburn</a:t>
            </a:r>
            <a:endParaRPr lang="en-GB" sz="54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4" name="Content Placeholder 3" descr="http://blog.nj.com/beach/sunbur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16832"/>
            <a:ext cx="43924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1988840"/>
            <a:ext cx="367240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Prevention: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Cover up</a:t>
            </a:r>
          </a:p>
          <a:p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Apply water-resistant sun block every few hours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Treatment: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Treat as a minor burn and inform your supervisor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374</Words>
  <Application>Microsoft Office PowerPoint</Application>
  <PresentationFormat>On-screen Show (4:3)</PresentationFormat>
  <Paragraphs>148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The Emmbrook School</vt:lpstr>
      <vt:lpstr>Purposes of First Aid</vt:lpstr>
      <vt:lpstr> Principles of First Aid</vt:lpstr>
      <vt:lpstr>Principles of First Aid cont</vt:lpstr>
      <vt:lpstr>Most Common Expedition Injuries</vt:lpstr>
      <vt:lpstr>Blisters</vt:lpstr>
      <vt:lpstr>Minor Cuts &amp; Abrasions</vt:lpstr>
      <vt:lpstr>Minor Burns &amp; Scalds</vt:lpstr>
      <vt:lpstr>Sunburn</vt:lpstr>
      <vt:lpstr>Insect Bites</vt:lpstr>
      <vt:lpstr>Sprains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S McNaughton ( Design Technology/KS3 Co-ordinator )</cp:lastModifiedBy>
  <cp:revision>29</cp:revision>
  <dcterms:created xsi:type="dcterms:W3CDTF">2011-01-06T13:43:23Z</dcterms:created>
  <dcterms:modified xsi:type="dcterms:W3CDTF">2014-11-28T13:13:19Z</dcterms:modified>
</cp:coreProperties>
</file>