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2" r:id="rId4"/>
    <p:sldId id="271" r:id="rId5"/>
    <p:sldId id="262" r:id="rId6"/>
    <p:sldId id="268" r:id="rId7"/>
    <p:sldId id="269" r:id="rId8"/>
    <p:sldId id="270" r:id="rId9"/>
    <p:sldId id="257" r:id="rId10"/>
    <p:sldId id="260" r:id="rId11"/>
    <p:sldId id="258" r:id="rId12"/>
    <p:sldId id="259" r:id="rId13"/>
    <p:sldId id="263" r:id="rId14"/>
    <p:sldId id="264" r:id="rId15"/>
    <p:sldId id="265" r:id="rId16"/>
    <p:sldId id="266"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11" autoAdjust="0"/>
    <p:restoredTop sz="94660"/>
  </p:normalViewPr>
  <p:slideViewPr>
    <p:cSldViewPr snapToGrid="0">
      <p:cViewPr varScale="1">
        <p:scale>
          <a:sx n="79" d="100"/>
          <a:sy n="79" d="100"/>
        </p:scale>
        <p:origin x="7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509DA8-55FE-4995-97B2-0A41EBA63084}" type="datetimeFigureOut">
              <a:rPr lang="en-GB" smtClean="0"/>
              <a:t>29/08/2017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4107D0-1AB6-464B-9DC4-0585F8E71D4E}" type="slidenum">
              <a:rPr lang="en-GB" smtClean="0"/>
              <a:t>‹#›</a:t>
            </a:fld>
            <a:endParaRPr lang="en-GB"/>
          </a:p>
        </p:txBody>
      </p:sp>
    </p:spTree>
    <p:extLst>
      <p:ext uri="{BB962C8B-B14F-4D97-AF65-F5344CB8AC3E}">
        <p14:creationId xmlns:p14="http://schemas.microsoft.com/office/powerpoint/2010/main" val="169277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09DA8-55FE-4995-97B2-0A41EBA63084}" type="datetimeFigureOut">
              <a:rPr lang="en-GB" smtClean="0"/>
              <a:t>29/08/2017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4107D0-1AB6-464B-9DC4-0585F8E71D4E}" type="slidenum">
              <a:rPr lang="en-GB" smtClean="0"/>
              <a:t>‹#›</a:t>
            </a:fld>
            <a:endParaRPr lang="en-GB"/>
          </a:p>
        </p:txBody>
      </p:sp>
    </p:spTree>
    <p:extLst>
      <p:ext uri="{BB962C8B-B14F-4D97-AF65-F5344CB8AC3E}">
        <p14:creationId xmlns:p14="http://schemas.microsoft.com/office/powerpoint/2010/main" val="328927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09DA8-55FE-4995-97B2-0A41EBA63084}" type="datetimeFigureOut">
              <a:rPr lang="en-GB" smtClean="0"/>
              <a:t>29/08/2017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4107D0-1AB6-464B-9DC4-0585F8E71D4E}" type="slidenum">
              <a:rPr lang="en-GB" smtClean="0"/>
              <a:t>‹#›</a:t>
            </a:fld>
            <a:endParaRPr lang="en-GB"/>
          </a:p>
        </p:txBody>
      </p:sp>
    </p:spTree>
    <p:extLst>
      <p:ext uri="{BB962C8B-B14F-4D97-AF65-F5344CB8AC3E}">
        <p14:creationId xmlns:p14="http://schemas.microsoft.com/office/powerpoint/2010/main" val="335822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09DA8-55FE-4995-97B2-0A41EBA63084}" type="datetimeFigureOut">
              <a:rPr lang="en-GB" smtClean="0"/>
              <a:t>29/08/2017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4107D0-1AB6-464B-9DC4-0585F8E71D4E}" type="slidenum">
              <a:rPr lang="en-GB" smtClean="0"/>
              <a:t>‹#›</a:t>
            </a:fld>
            <a:endParaRPr lang="en-GB"/>
          </a:p>
        </p:txBody>
      </p:sp>
    </p:spTree>
    <p:extLst>
      <p:ext uri="{BB962C8B-B14F-4D97-AF65-F5344CB8AC3E}">
        <p14:creationId xmlns:p14="http://schemas.microsoft.com/office/powerpoint/2010/main" val="285912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09DA8-55FE-4995-97B2-0A41EBA63084}" type="datetimeFigureOut">
              <a:rPr lang="en-GB" smtClean="0"/>
              <a:t>29/08/2017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4107D0-1AB6-464B-9DC4-0585F8E71D4E}" type="slidenum">
              <a:rPr lang="en-GB" smtClean="0"/>
              <a:t>‹#›</a:t>
            </a:fld>
            <a:endParaRPr lang="en-GB"/>
          </a:p>
        </p:txBody>
      </p:sp>
    </p:spTree>
    <p:extLst>
      <p:ext uri="{BB962C8B-B14F-4D97-AF65-F5344CB8AC3E}">
        <p14:creationId xmlns:p14="http://schemas.microsoft.com/office/powerpoint/2010/main" val="155945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509DA8-55FE-4995-97B2-0A41EBA63084}" type="datetimeFigureOut">
              <a:rPr lang="en-GB" smtClean="0"/>
              <a:t>29/08/2017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4107D0-1AB6-464B-9DC4-0585F8E71D4E}" type="slidenum">
              <a:rPr lang="en-GB" smtClean="0"/>
              <a:t>‹#›</a:t>
            </a:fld>
            <a:endParaRPr lang="en-GB"/>
          </a:p>
        </p:txBody>
      </p:sp>
    </p:spTree>
    <p:extLst>
      <p:ext uri="{BB962C8B-B14F-4D97-AF65-F5344CB8AC3E}">
        <p14:creationId xmlns:p14="http://schemas.microsoft.com/office/powerpoint/2010/main" val="100407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509DA8-55FE-4995-97B2-0A41EBA63084}" type="datetimeFigureOut">
              <a:rPr lang="en-GB" smtClean="0"/>
              <a:t>29/08/2017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4107D0-1AB6-464B-9DC4-0585F8E71D4E}" type="slidenum">
              <a:rPr lang="en-GB" smtClean="0"/>
              <a:t>‹#›</a:t>
            </a:fld>
            <a:endParaRPr lang="en-GB"/>
          </a:p>
        </p:txBody>
      </p:sp>
    </p:spTree>
    <p:extLst>
      <p:ext uri="{BB962C8B-B14F-4D97-AF65-F5344CB8AC3E}">
        <p14:creationId xmlns:p14="http://schemas.microsoft.com/office/powerpoint/2010/main" val="138320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509DA8-55FE-4995-97B2-0A41EBA63084}" type="datetimeFigureOut">
              <a:rPr lang="en-GB" smtClean="0"/>
              <a:t>29/08/2017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4107D0-1AB6-464B-9DC4-0585F8E71D4E}" type="slidenum">
              <a:rPr lang="en-GB" smtClean="0"/>
              <a:t>‹#›</a:t>
            </a:fld>
            <a:endParaRPr lang="en-GB"/>
          </a:p>
        </p:txBody>
      </p:sp>
    </p:spTree>
    <p:extLst>
      <p:ext uri="{BB962C8B-B14F-4D97-AF65-F5344CB8AC3E}">
        <p14:creationId xmlns:p14="http://schemas.microsoft.com/office/powerpoint/2010/main" val="368586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09DA8-55FE-4995-97B2-0A41EBA63084}" type="datetimeFigureOut">
              <a:rPr lang="en-GB" smtClean="0"/>
              <a:t>29/08/2017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4107D0-1AB6-464B-9DC4-0585F8E71D4E}" type="slidenum">
              <a:rPr lang="en-GB" smtClean="0"/>
              <a:t>‹#›</a:t>
            </a:fld>
            <a:endParaRPr lang="en-GB"/>
          </a:p>
        </p:txBody>
      </p:sp>
    </p:spTree>
    <p:extLst>
      <p:ext uri="{BB962C8B-B14F-4D97-AF65-F5344CB8AC3E}">
        <p14:creationId xmlns:p14="http://schemas.microsoft.com/office/powerpoint/2010/main" val="335427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09DA8-55FE-4995-97B2-0A41EBA63084}" type="datetimeFigureOut">
              <a:rPr lang="en-GB" smtClean="0"/>
              <a:t>29/08/2017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4107D0-1AB6-464B-9DC4-0585F8E71D4E}" type="slidenum">
              <a:rPr lang="en-GB" smtClean="0"/>
              <a:t>‹#›</a:t>
            </a:fld>
            <a:endParaRPr lang="en-GB"/>
          </a:p>
        </p:txBody>
      </p:sp>
    </p:spTree>
    <p:extLst>
      <p:ext uri="{BB962C8B-B14F-4D97-AF65-F5344CB8AC3E}">
        <p14:creationId xmlns:p14="http://schemas.microsoft.com/office/powerpoint/2010/main" val="197781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09DA8-55FE-4995-97B2-0A41EBA63084}" type="datetimeFigureOut">
              <a:rPr lang="en-GB" smtClean="0"/>
              <a:t>29/08/2017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4107D0-1AB6-464B-9DC4-0585F8E71D4E}" type="slidenum">
              <a:rPr lang="en-GB" smtClean="0"/>
              <a:t>‹#›</a:t>
            </a:fld>
            <a:endParaRPr lang="en-GB"/>
          </a:p>
        </p:txBody>
      </p:sp>
    </p:spTree>
    <p:extLst>
      <p:ext uri="{BB962C8B-B14F-4D97-AF65-F5344CB8AC3E}">
        <p14:creationId xmlns:p14="http://schemas.microsoft.com/office/powerpoint/2010/main" val="23466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09DA8-55FE-4995-97B2-0A41EBA63084}" type="datetimeFigureOut">
              <a:rPr lang="en-GB" smtClean="0"/>
              <a:t>29/08/2017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107D0-1AB6-464B-9DC4-0585F8E71D4E}" type="slidenum">
              <a:rPr lang="en-GB" smtClean="0"/>
              <a:t>‹#›</a:t>
            </a:fld>
            <a:endParaRPr lang="en-GB"/>
          </a:p>
        </p:txBody>
      </p:sp>
    </p:spTree>
    <p:extLst>
      <p:ext uri="{BB962C8B-B14F-4D97-AF65-F5344CB8AC3E}">
        <p14:creationId xmlns:p14="http://schemas.microsoft.com/office/powerpoint/2010/main" val="194776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educateagainsthate.com/" TargetMode="External"/><Relationship Id="rId4" Type="http://schemas.openxmlformats.org/officeDocument/2006/relationships/hyperlink" Target="https://www.gov.uk/government/uploads/system/uploads/attachment_data/file/550499/Keeping_children_safe_in_education_Part_1.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www.gov.uk/government/uploads/system/uploads/attachment_data/file/592101/Working_Together_to_Safeguard_Children_20170213.pdf"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tel:999" TargetMode="External"/><Relationship Id="rId5" Type="http://schemas.openxmlformats.org/officeDocument/2006/relationships/image" Target="../media/image17.png"/><Relationship Id="rId4" Type="http://schemas.openxmlformats.org/officeDocument/2006/relationships/hyperlink" Target="http://wokinghamlscb.org.uk/Levels_of_Need_and_Intervention_-_Threshold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emmbrook.wokingham.sch.uk/media/1646958/managing-behaviour-policy-16_17.pdf" TargetMode="External"/><Relationship Id="rId3" Type="http://schemas.openxmlformats.org/officeDocument/2006/relationships/hyperlink" Target="http://www.emmbrook.wokingham.sch.uk/media/1645251/anti-bullying-policy.pdf" TargetMode="External"/><Relationship Id="rId7" Type="http://schemas.openxmlformats.org/officeDocument/2006/relationships/hyperlink" Target="http://www.emmbrook.wokingham.sch.uk/media/588278/illicit-and-unauthorised-substances-policy.pdf" TargetMode="External"/><Relationship Id="rId12" Type="http://schemas.openxmlformats.org/officeDocument/2006/relationships/hyperlink" Target="http://www.emmbrook.wokingham.sch.uk/media/1951534/whistleblowing-policy-21-3-2017.pdf" TargetMode="External"/><Relationship Id="rId2" Type="http://schemas.openxmlformats.org/officeDocument/2006/relationships/hyperlink" Target="http://www.emmbrook.wokingham.sch.uk/our-school/school-policies/" TargetMode="External"/><Relationship Id="rId1" Type="http://schemas.openxmlformats.org/officeDocument/2006/relationships/slideLayout" Target="../slideLayouts/slideLayout7.xml"/><Relationship Id="rId6" Type="http://schemas.openxmlformats.org/officeDocument/2006/relationships/hyperlink" Target="http://www.emmbrook.wokingham.sch.uk/media/1644651/health-and-safety-policy-dec-2016.pdf" TargetMode="External"/><Relationship Id="rId11" Type="http://schemas.openxmlformats.org/officeDocument/2006/relationships/hyperlink" Target="http://www.emmbrook.wokingham.sch.uk/media/1952992/supporting-students-who-have-medical-conditions-policy-march-2017.pdf" TargetMode="External"/><Relationship Id="rId5" Type="http://schemas.openxmlformats.org/officeDocument/2006/relationships/hyperlink" Target="http://www.emmbrook.wokingham.sch.uk/media/588272/community-cohesion-policy.pdf" TargetMode="External"/><Relationship Id="rId10" Type="http://schemas.openxmlformats.org/officeDocument/2006/relationships/hyperlink" Target="http://www.emmbrook.wokingham.sch.uk/media/588290/sex-and-relationship-education-policy.pdf" TargetMode="External"/><Relationship Id="rId4" Type="http://schemas.openxmlformats.org/officeDocument/2006/relationships/hyperlink" Target="http://www.emmbrook.wokingham.sch.uk/media/1949185/attendance-policy-28-2-17.pdf" TargetMode="External"/><Relationship Id="rId9" Type="http://schemas.openxmlformats.org/officeDocument/2006/relationships/hyperlink" Target="http://www.emmbrook.wokingham.sch.uk/media/1952993/safeguarding-policy-283.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nspcc.org.uk/preventing-abuse/signs-symptoms-effects/"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gov.uk/government/uploads/system/uploads/attachment_data/file/591905/CSE_Guidance_Annexes_13.02.201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Safeguarding Update</a:t>
            </a:r>
            <a:endParaRPr lang="en-GB" dirty="0"/>
          </a:p>
        </p:txBody>
      </p:sp>
      <p:sp>
        <p:nvSpPr>
          <p:cNvPr id="3" name="Subtitle 2"/>
          <p:cNvSpPr>
            <a:spLocks noGrp="1"/>
          </p:cNvSpPr>
          <p:nvPr>
            <p:ph type="subTitle" idx="1"/>
          </p:nvPr>
        </p:nvSpPr>
        <p:spPr/>
        <p:txBody>
          <a:bodyPr/>
          <a:lstStyle/>
          <a:p>
            <a:r>
              <a:rPr lang="en-GB" dirty="0" smtClean="0"/>
              <a:t>All Staff Sep 2017</a:t>
            </a:r>
            <a:endParaRPr lang="en-GB" dirty="0"/>
          </a:p>
        </p:txBody>
      </p:sp>
    </p:spTree>
    <p:extLst>
      <p:ext uri="{BB962C8B-B14F-4D97-AF65-F5344CB8AC3E}">
        <p14:creationId xmlns:p14="http://schemas.microsoft.com/office/powerpoint/2010/main" val="1444700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599" y="358692"/>
            <a:ext cx="3362325" cy="333375"/>
          </a:xfrm>
          <a:prstGeom prst="rect">
            <a:avLst/>
          </a:prstGeom>
        </p:spPr>
      </p:pic>
      <p:sp>
        <p:nvSpPr>
          <p:cNvPr id="3" name="Rectangle 2"/>
          <p:cNvSpPr/>
          <p:nvPr/>
        </p:nvSpPr>
        <p:spPr>
          <a:xfrm>
            <a:off x="433137" y="892025"/>
            <a:ext cx="11181348" cy="646331"/>
          </a:xfrm>
          <a:prstGeom prst="rect">
            <a:avLst/>
          </a:prstGeom>
        </p:spPr>
        <p:txBody>
          <a:bodyPr wrap="square">
            <a:spAutoFit/>
          </a:bodyPr>
          <a:lstStyle/>
          <a:p>
            <a:pPr marL="285750" indent="-285750">
              <a:buFont typeface="Arial" panose="020B0604020202020204" pitchFamily="34" charset="0"/>
              <a:buChar char="•"/>
            </a:pPr>
            <a:r>
              <a:rPr lang="en-GB" dirty="0" smtClean="0"/>
              <a:t>Protecting children from the risk of radicalisation should be seen as part of schools’ and colleges’ wider safeguarding duties</a:t>
            </a:r>
            <a:endParaRPr lang="en-GB" dirty="0"/>
          </a:p>
        </p:txBody>
      </p:sp>
      <p:sp>
        <p:nvSpPr>
          <p:cNvPr id="4" name="Rectangle 3"/>
          <p:cNvSpPr/>
          <p:nvPr/>
        </p:nvSpPr>
        <p:spPr>
          <a:xfrm>
            <a:off x="433137" y="1553648"/>
            <a:ext cx="10363200" cy="369332"/>
          </a:xfrm>
          <a:prstGeom prst="rect">
            <a:avLst/>
          </a:prstGeom>
        </p:spPr>
        <p:txBody>
          <a:bodyPr wrap="square">
            <a:spAutoFit/>
          </a:bodyPr>
          <a:lstStyle/>
          <a:p>
            <a:pPr marL="285750" indent="-285750">
              <a:buFont typeface="Arial" panose="020B0604020202020204" pitchFamily="34" charset="0"/>
              <a:buChar char="•"/>
            </a:pPr>
            <a:r>
              <a:rPr lang="en-GB" dirty="0" smtClean="0"/>
              <a:t>Radicalisation refers to the process by which a person comes to support terrorism and forms of extremism</a:t>
            </a:r>
            <a:endParaRPr lang="en-GB" dirty="0"/>
          </a:p>
        </p:txBody>
      </p:sp>
      <p:sp>
        <p:nvSpPr>
          <p:cNvPr id="5" name="Rectangle 4"/>
          <p:cNvSpPr/>
          <p:nvPr/>
        </p:nvSpPr>
        <p:spPr>
          <a:xfrm>
            <a:off x="1195137" y="1920907"/>
            <a:ext cx="9336505" cy="1200329"/>
          </a:xfrm>
          <a:prstGeom prst="rect">
            <a:avLst/>
          </a:prstGeom>
        </p:spPr>
        <p:txBody>
          <a:bodyPr wrap="square">
            <a:spAutoFit/>
          </a:bodyPr>
          <a:lstStyle/>
          <a:p>
            <a:r>
              <a:rPr lang="en-GB" i="1" dirty="0" smtClean="0"/>
              <a:t>Extremism is vocal or active opposition to fundamental British values, including democracy, the rule of law, individual liberty and mutual respect and tolerance of different faiths and beliefs. We also include in our definition of extremism calls for the death of members of our armed forces, whether in this country or overseas.</a:t>
            </a:r>
            <a:endParaRPr lang="en-GB" i="1" dirty="0"/>
          </a:p>
        </p:txBody>
      </p:sp>
      <p:sp>
        <p:nvSpPr>
          <p:cNvPr id="6" name="Rectangle 5"/>
          <p:cNvSpPr/>
          <p:nvPr/>
        </p:nvSpPr>
        <p:spPr>
          <a:xfrm>
            <a:off x="497923" y="3114261"/>
            <a:ext cx="11116561" cy="1200329"/>
          </a:xfrm>
          <a:prstGeom prst="rect">
            <a:avLst/>
          </a:prstGeom>
        </p:spPr>
        <p:txBody>
          <a:bodyPr wrap="square">
            <a:spAutoFit/>
          </a:bodyPr>
          <a:lstStyle/>
          <a:p>
            <a:pPr marL="285750" indent="-285750">
              <a:buFont typeface="Arial" panose="020B0604020202020204" pitchFamily="34" charset="0"/>
              <a:buChar char="•"/>
            </a:pPr>
            <a:r>
              <a:rPr lang="en-GB" dirty="0" smtClean="0"/>
              <a:t>to have “due regard” to the need to prevent people from being drawn into terrorism”. This duty is known as the Prevent duty. </a:t>
            </a:r>
            <a:r>
              <a:rPr lang="en-GB" u="sng" dirty="0" smtClean="0"/>
              <a:t>Schools are expected to assess </a:t>
            </a:r>
            <a:r>
              <a:rPr lang="en-GB" dirty="0" smtClean="0"/>
              <a:t>the risk of children being drawn into terrorism, including support for extremist ideas that are part of terrorist ideology. </a:t>
            </a:r>
          </a:p>
          <a:p>
            <a:pPr marL="285750" indent="-285750">
              <a:buFont typeface="Arial" panose="020B0604020202020204" pitchFamily="34" charset="0"/>
              <a:buChar char="•"/>
            </a:pPr>
            <a:r>
              <a:rPr lang="en-GB" dirty="0" smtClean="0"/>
              <a:t>School and college staff should understand when it is appropriate to make a referral to the Channel programme</a:t>
            </a:r>
            <a:endParaRPr lang="en-GB" dirty="0"/>
          </a:p>
        </p:txBody>
      </p:sp>
      <p:pic>
        <p:nvPicPr>
          <p:cNvPr id="7" name="Picture 6"/>
          <p:cNvPicPr>
            <a:picLocks noChangeAspect="1"/>
          </p:cNvPicPr>
          <p:nvPr/>
        </p:nvPicPr>
        <p:blipFill>
          <a:blip r:embed="rId3"/>
          <a:stretch>
            <a:fillRect/>
          </a:stretch>
        </p:blipFill>
        <p:spPr>
          <a:xfrm>
            <a:off x="271831" y="4697141"/>
            <a:ext cx="1567869" cy="1867236"/>
          </a:xfrm>
          <a:prstGeom prst="rect">
            <a:avLst/>
          </a:prstGeom>
        </p:spPr>
      </p:pic>
      <p:sp>
        <p:nvSpPr>
          <p:cNvPr id="8" name="Rectangle 7"/>
          <p:cNvSpPr/>
          <p:nvPr/>
        </p:nvSpPr>
        <p:spPr>
          <a:xfrm>
            <a:off x="2065792" y="6056642"/>
            <a:ext cx="8053136" cy="707886"/>
          </a:xfrm>
          <a:prstGeom prst="rect">
            <a:avLst/>
          </a:prstGeom>
        </p:spPr>
        <p:txBody>
          <a:bodyPr wrap="square">
            <a:spAutoFit/>
          </a:bodyPr>
          <a:lstStyle/>
          <a:p>
            <a:r>
              <a:rPr lang="en-GB" sz="1000" dirty="0" smtClean="0">
                <a:hlinkClick r:id="rId4"/>
              </a:rPr>
              <a:t>https://www.gov.uk/government/uploads/system/uploads/attachment_data/file/550499/Keeping_children_safe_in_education_Part_1.pdf</a:t>
            </a:r>
            <a:endParaRPr lang="en-GB" sz="1000" dirty="0" smtClean="0"/>
          </a:p>
          <a:p>
            <a:r>
              <a:rPr lang="en-GB" sz="1000" dirty="0" smtClean="0">
                <a:hlinkClick r:id="rId5"/>
              </a:rPr>
              <a:t>http://educateagainsthate.com/</a:t>
            </a:r>
            <a:endParaRPr lang="en-GB" sz="1000" dirty="0" smtClean="0"/>
          </a:p>
          <a:p>
            <a:endParaRPr lang="en-GB" sz="1000" dirty="0" smtClean="0"/>
          </a:p>
          <a:p>
            <a:endParaRPr lang="en-GB" sz="1000" dirty="0"/>
          </a:p>
        </p:txBody>
      </p:sp>
      <p:pic>
        <p:nvPicPr>
          <p:cNvPr id="9" name="Picture 8"/>
          <p:cNvPicPr>
            <a:picLocks noChangeAspect="1"/>
          </p:cNvPicPr>
          <p:nvPr/>
        </p:nvPicPr>
        <p:blipFill>
          <a:blip r:embed="rId6"/>
          <a:stretch>
            <a:fillRect/>
          </a:stretch>
        </p:blipFill>
        <p:spPr>
          <a:xfrm>
            <a:off x="2454441" y="5053263"/>
            <a:ext cx="3277309" cy="761753"/>
          </a:xfrm>
          <a:prstGeom prst="rect">
            <a:avLst/>
          </a:prstGeom>
        </p:spPr>
      </p:pic>
      <p:pic>
        <p:nvPicPr>
          <p:cNvPr id="10" name="Picture 9"/>
          <p:cNvPicPr>
            <a:picLocks noChangeAspect="1"/>
          </p:cNvPicPr>
          <p:nvPr/>
        </p:nvPicPr>
        <p:blipFill>
          <a:blip r:embed="rId7"/>
          <a:stretch>
            <a:fillRect/>
          </a:stretch>
        </p:blipFill>
        <p:spPr>
          <a:xfrm>
            <a:off x="8241883" y="4515938"/>
            <a:ext cx="1383380" cy="1419891"/>
          </a:xfrm>
          <a:prstGeom prst="rect">
            <a:avLst/>
          </a:prstGeom>
        </p:spPr>
      </p:pic>
    </p:spTree>
    <p:extLst>
      <p:ext uri="{BB962C8B-B14F-4D97-AF65-F5344CB8AC3E}">
        <p14:creationId xmlns:p14="http://schemas.microsoft.com/office/powerpoint/2010/main" val="132922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472" y="493296"/>
            <a:ext cx="3207627" cy="3081838"/>
          </a:xfrm>
          <a:prstGeom prst="rect">
            <a:avLst/>
          </a:prstGeom>
        </p:spPr>
      </p:pic>
      <p:pic>
        <p:nvPicPr>
          <p:cNvPr id="3" name="Picture 2"/>
          <p:cNvPicPr>
            <a:picLocks noChangeAspect="1"/>
          </p:cNvPicPr>
          <p:nvPr/>
        </p:nvPicPr>
        <p:blipFill>
          <a:blip r:embed="rId3"/>
          <a:stretch>
            <a:fillRect/>
          </a:stretch>
        </p:blipFill>
        <p:spPr>
          <a:xfrm>
            <a:off x="3728904" y="1704406"/>
            <a:ext cx="2106043" cy="1368411"/>
          </a:xfrm>
          <a:prstGeom prst="rect">
            <a:avLst/>
          </a:prstGeom>
        </p:spPr>
      </p:pic>
      <p:cxnSp>
        <p:nvCxnSpPr>
          <p:cNvPr id="5" name="Straight Arrow Connector 4"/>
          <p:cNvCxnSpPr/>
          <p:nvPr/>
        </p:nvCxnSpPr>
        <p:spPr>
          <a:xfrm>
            <a:off x="3031958" y="2116429"/>
            <a:ext cx="5133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173454" y="695449"/>
            <a:ext cx="6096000" cy="646331"/>
          </a:xfrm>
          <a:prstGeom prst="rect">
            <a:avLst/>
          </a:prstGeom>
        </p:spPr>
        <p:txBody>
          <a:bodyPr>
            <a:spAutoFit/>
          </a:bodyPr>
          <a:lstStyle/>
          <a:p>
            <a:pPr marL="285750" indent="-285750">
              <a:buFont typeface="Arial" panose="020B0604020202020204" pitchFamily="34" charset="0"/>
              <a:buChar char="•"/>
            </a:pPr>
            <a:r>
              <a:rPr lang="en-GB" dirty="0" smtClean="0"/>
              <a:t>Safeguarding and promoting the welfare of children is </a:t>
            </a:r>
            <a:r>
              <a:rPr lang="en-GB" dirty="0" smtClean="0">
                <a:solidFill>
                  <a:srgbClr val="FF0000"/>
                </a:solidFill>
              </a:rPr>
              <a:t>everyone’s responsibility</a:t>
            </a:r>
            <a:r>
              <a:rPr lang="en-GB" dirty="0" smtClean="0"/>
              <a:t>. </a:t>
            </a:r>
            <a:endParaRPr lang="en-GB" dirty="0"/>
          </a:p>
        </p:txBody>
      </p:sp>
      <p:sp>
        <p:nvSpPr>
          <p:cNvPr id="7" name="Rectangle 6"/>
          <p:cNvSpPr/>
          <p:nvPr/>
        </p:nvSpPr>
        <p:spPr>
          <a:xfrm>
            <a:off x="6173454" y="1341780"/>
            <a:ext cx="6096000" cy="1200329"/>
          </a:xfrm>
          <a:prstGeom prst="rect">
            <a:avLst/>
          </a:prstGeom>
        </p:spPr>
        <p:txBody>
          <a:bodyPr>
            <a:spAutoFit/>
          </a:bodyPr>
          <a:lstStyle/>
          <a:p>
            <a:pPr marL="285750" indent="-285750">
              <a:buFont typeface="Arial" panose="020B0604020202020204" pitchFamily="34" charset="0"/>
              <a:buChar char="•"/>
            </a:pPr>
            <a:r>
              <a:rPr lang="en-GB" dirty="0" smtClean="0"/>
              <a:t>If children and families are to receive the right help at the right time, everyone who comes into contact with them has a role to play in identifying concerns, sharing information and taking prompt action. </a:t>
            </a:r>
            <a:endParaRPr lang="en-GB" dirty="0"/>
          </a:p>
        </p:txBody>
      </p:sp>
      <p:sp>
        <p:nvSpPr>
          <p:cNvPr id="8" name="Rectangle 7"/>
          <p:cNvSpPr/>
          <p:nvPr/>
        </p:nvSpPr>
        <p:spPr>
          <a:xfrm>
            <a:off x="6173454" y="2521747"/>
            <a:ext cx="4970976" cy="369332"/>
          </a:xfrm>
          <a:prstGeom prst="rect">
            <a:avLst/>
          </a:prstGeom>
        </p:spPr>
        <p:txBody>
          <a:bodyPr wrap="none">
            <a:spAutoFit/>
          </a:bodyPr>
          <a:lstStyle/>
          <a:p>
            <a:pPr marL="285750" indent="-285750">
              <a:buFont typeface="Arial" panose="020B0604020202020204" pitchFamily="34" charset="0"/>
              <a:buChar char="•"/>
            </a:pPr>
            <a:r>
              <a:rPr lang="en-GB" dirty="0" smtClean="0"/>
              <a:t>Children includes everyone under the age of 18.</a:t>
            </a:r>
            <a:endParaRPr lang="en-GB" dirty="0"/>
          </a:p>
        </p:txBody>
      </p:sp>
      <p:sp>
        <p:nvSpPr>
          <p:cNvPr id="9" name="Rectangle 8"/>
          <p:cNvSpPr/>
          <p:nvPr/>
        </p:nvSpPr>
        <p:spPr>
          <a:xfrm>
            <a:off x="6096000" y="2865274"/>
            <a:ext cx="6096000" cy="646331"/>
          </a:xfrm>
          <a:prstGeom prst="rect">
            <a:avLst/>
          </a:prstGeom>
        </p:spPr>
        <p:txBody>
          <a:bodyPr>
            <a:spAutoFit/>
          </a:bodyPr>
          <a:lstStyle/>
          <a:p>
            <a:pPr marL="285750" indent="-285750">
              <a:buFont typeface="Arial" panose="020B0604020202020204" pitchFamily="34" charset="0"/>
              <a:buChar char="•"/>
            </a:pPr>
            <a:r>
              <a:rPr lang="en-GB" dirty="0" smtClean="0"/>
              <a:t>  All school and college staff have a responsibility to provide  a safe environment in which children can learn. </a:t>
            </a:r>
            <a:endParaRPr lang="en-GB" dirty="0"/>
          </a:p>
        </p:txBody>
      </p:sp>
      <p:sp>
        <p:nvSpPr>
          <p:cNvPr id="10" name="Rectangle 9"/>
          <p:cNvSpPr/>
          <p:nvPr/>
        </p:nvSpPr>
        <p:spPr>
          <a:xfrm>
            <a:off x="6096000" y="3495870"/>
            <a:ext cx="6096000" cy="2031325"/>
          </a:xfrm>
          <a:prstGeom prst="rect">
            <a:avLst/>
          </a:prstGeom>
        </p:spPr>
        <p:txBody>
          <a:bodyPr>
            <a:spAutoFit/>
          </a:bodyPr>
          <a:lstStyle/>
          <a:p>
            <a:pPr marL="285750" indent="-285750">
              <a:buFont typeface="Arial" panose="020B0604020202020204" pitchFamily="34" charset="0"/>
              <a:buChar char="•"/>
            </a:pPr>
            <a:r>
              <a:rPr lang="en-GB" dirty="0" smtClean="0"/>
              <a:t>The </a:t>
            </a:r>
            <a:r>
              <a:rPr lang="en-GB" u="sng" dirty="0" smtClean="0"/>
              <a:t>Teachers’ Standards 2012 </a:t>
            </a:r>
            <a:r>
              <a:rPr lang="en-GB" dirty="0" smtClean="0"/>
              <a:t>state that teachers, including </a:t>
            </a:r>
            <a:r>
              <a:rPr lang="en-GB" dirty="0" err="1" smtClean="0"/>
              <a:t>headteachers</a:t>
            </a:r>
            <a:r>
              <a:rPr lang="en-GB" dirty="0" smtClean="0"/>
              <a:t>, should safeguard children’s wellbeing and maintain public trust in the teaching profession as part of their professional duties.</a:t>
            </a:r>
          </a:p>
          <a:p>
            <a:pPr marL="285750" indent="-285750">
              <a:buFont typeface="Arial" panose="020B0604020202020204" pitchFamily="34" charset="0"/>
              <a:buChar char="•"/>
            </a:pPr>
            <a:r>
              <a:rPr lang="en-GB" dirty="0" smtClean="0"/>
              <a:t>All staff should be aware of the process for making referrals</a:t>
            </a:r>
          </a:p>
          <a:p>
            <a:pPr marL="285750" indent="-285750">
              <a:buFont typeface="Arial" panose="020B0604020202020204" pitchFamily="34" charset="0"/>
              <a:buChar char="•"/>
            </a:pPr>
            <a:r>
              <a:rPr lang="en-GB" dirty="0" smtClean="0"/>
              <a:t>All school and college staff members should be aware of the types of abuse and neglect</a:t>
            </a:r>
          </a:p>
        </p:txBody>
      </p:sp>
      <p:cxnSp>
        <p:nvCxnSpPr>
          <p:cNvPr id="12" name="Straight Arrow Connector 11"/>
          <p:cNvCxnSpPr/>
          <p:nvPr/>
        </p:nvCxnSpPr>
        <p:spPr>
          <a:xfrm>
            <a:off x="5660107" y="2116429"/>
            <a:ext cx="5133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96000" y="5527195"/>
            <a:ext cx="6096000" cy="646331"/>
          </a:xfrm>
          <a:prstGeom prst="rect">
            <a:avLst/>
          </a:prstGeom>
        </p:spPr>
        <p:txBody>
          <a:bodyPr>
            <a:spAutoFit/>
          </a:bodyPr>
          <a:lstStyle/>
          <a:p>
            <a:pPr marL="285750" indent="-285750">
              <a:buFont typeface="Arial" panose="020B0604020202020204" pitchFamily="34" charset="0"/>
              <a:buChar char="•"/>
            </a:pPr>
            <a:r>
              <a:rPr lang="en-GB" dirty="0" smtClean="0"/>
              <a:t>All concerns, discussions and decisions made and the reasons for those decisions should be recorded in writing</a:t>
            </a:r>
            <a:endParaRPr lang="en-GB" dirty="0"/>
          </a:p>
        </p:txBody>
      </p:sp>
      <p:pic>
        <p:nvPicPr>
          <p:cNvPr id="14" name="Picture 13"/>
          <p:cNvPicPr>
            <a:picLocks noChangeAspect="1"/>
          </p:cNvPicPr>
          <p:nvPr/>
        </p:nvPicPr>
        <p:blipFill rotWithShape="1">
          <a:blip r:embed="rId4"/>
          <a:srcRect l="30263" t="16368" r="32105" b="14368"/>
          <a:stretch/>
        </p:blipFill>
        <p:spPr>
          <a:xfrm>
            <a:off x="275472" y="4090738"/>
            <a:ext cx="1938412" cy="2229852"/>
          </a:xfrm>
          <a:prstGeom prst="rect">
            <a:avLst/>
          </a:prstGeom>
        </p:spPr>
      </p:pic>
      <p:sp>
        <p:nvSpPr>
          <p:cNvPr id="15" name="Rectangle 14"/>
          <p:cNvSpPr/>
          <p:nvPr/>
        </p:nvSpPr>
        <p:spPr>
          <a:xfrm>
            <a:off x="275472" y="6368717"/>
            <a:ext cx="10331116" cy="400110"/>
          </a:xfrm>
          <a:prstGeom prst="rect">
            <a:avLst/>
          </a:prstGeom>
        </p:spPr>
        <p:txBody>
          <a:bodyPr wrap="square">
            <a:spAutoFit/>
          </a:bodyPr>
          <a:lstStyle/>
          <a:p>
            <a:r>
              <a:rPr lang="en-GB" sz="1000" dirty="0" smtClean="0">
                <a:hlinkClick r:id="rId5"/>
              </a:rPr>
              <a:t>https://www.gov.uk/government/uploads/system/uploads/attachment_data/file/592101/Working_Together_to_Safeguard_Children_20170213.pdf</a:t>
            </a:r>
            <a:endParaRPr lang="en-GB" sz="1000" dirty="0" smtClean="0"/>
          </a:p>
          <a:p>
            <a:endParaRPr lang="en-GB" sz="1000" dirty="0"/>
          </a:p>
        </p:txBody>
      </p:sp>
      <p:cxnSp>
        <p:nvCxnSpPr>
          <p:cNvPr id="11" name="Straight Arrow Connector 10"/>
          <p:cNvCxnSpPr>
            <a:stCxn id="2" idx="2"/>
          </p:cNvCxnSpPr>
          <p:nvPr/>
        </p:nvCxnSpPr>
        <p:spPr>
          <a:xfrm flipH="1" flipV="1">
            <a:off x="1287380" y="3380876"/>
            <a:ext cx="591906" cy="194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Explosion 1 16"/>
          <p:cNvSpPr/>
          <p:nvPr/>
        </p:nvSpPr>
        <p:spPr>
          <a:xfrm>
            <a:off x="1961147" y="3575133"/>
            <a:ext cx="649706" cy="51560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t>new</a:t>
            </a:r>
            <a:endParaRPr lang="en-GB" sz="800" dirty="0"/>
          </a:p>
        </p:txBody>
      </p:sp>
      <p:sp>
        <p:nvSpPr>
          <p:cNvPr id="18" name="Rectangle 17"/>
          <p:cNvSpPr/>
          <p:nvPr/>
        </p:nvSpPr>
        <p:spPr>
          <a:xfrm>
            <a:off x="3590733" y="1476006"/>
            <a:ext cx="2382383" cy="261610"/>
          </a:xfrm>
          <a:prstGeom prst="rect">
            <a:avLst/>
          </a:prstGeom>
        </p:spPr>
        <p:txBody>
          <a:bodyPr wrap="none">
            <a:spAutoFit/>
          </a:bodyPr>
          <a:lstStyle/>
          <a:p>
            <a:r>
              <a:rPr lang="en-GB" sz="1100" dirty="0">
                <a:solidFill>
                  <a:srgbClr val="FF0000"/>
                </a:solidFill>
                <a:latin typeface="NHaasGroteskDSW01-45Lt"/>
              </a:rPr>
              <a:t>starting point for all staff in schools </a:t>
            </a:r>
            <a:endParaRPr lang="en-GB" sz="1100" dirty="0">
              <a:solidFill>
                <a:srgbClr val="FF0000"/>
              </a:solidFill>
            </a:endParaRPr>
          </a:p>
        </p:txBody>
      </p:sp>
    </p:spTree>
    <p:extLst>
      <p:ext uri="{BB962C8B-B14F-4D97-AF65-F5344CB8AC3E}">
        <p14:creationId xmlns:p14="http://schemas.microsoft.com/office/powerpoint/2010/main" val="102976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441" y="645627"/>
            <a:ext cx="2106043" cy="1368411"/>
          </a:xfrm>
          <a:prstGeom prst="rect">
            <a:avLst/>
          </a:prstGeom>
        </p:spPr>
      </p:pic>
      <p:pic>
        <p:nvPicPr>
          <p:cNvPr id="3" name="Picture 2"/>
          <p:cNvPicPr>
            <a:picLocks noChangeAspect="1"/>
          </p:cNvPicPr>
          <p:nvPr/>
        </p:nvPicPr>
        <p:blipFill>
          <a:blip r:embed="rId3"/>
          <a:stretch>
            <a:fillRect/>
          </a:stretch>
        </p:blipFill>
        <p:spPr>
          <a:xfrm>
            <a:off x="504441" y="2652712"/>
            <a:ext cx="3362325" cy="333375"/>
          </a:xfrm>
          <a:prstGeom prst="rect">
            <a:avLst/>
          </a:prstGeom>
        </p:spPr>
      </p:pic>
      <p:cxnSp>
        <p:nvCxnSpPr>
          <p:cNvPr id="4" name="Straight Arrow Connector 3"/>
          <p:cNvCxnSpPr/>
          <p:nvPr/>
        </p:nvCxnSpPr>
        <p:spPr>
          <a:xfrm>
            <a:off x="1557462" y="1860884"/>
            <a:ext cx="0" cy="791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80547" y="645627"/>
            <a:ext cx="6096000" cy="923330"/>
          </a:xfrm>
          <a:prstGeom prst="rect">
            <a:avLst/>
          </a:prstGeom>
        </p:spPr>
        <p:txBody>
          <a:bodyPr>
            <a:spAutoFit/>
          </a:bodyPr>
          <a:lstStyle/>
          <a:p>
            <a:pPr marL="285750" indent="-285750">
              <a:buFont typeface="Arial" panose="020B0604020202020204" pitchFamily="34" charset="0"/>
              <a:buChar char="•"/>
            </a:pPr>
            <a:r>
              <a:rPr lang="en-GB" dirty="0" smtClean="0"/>
              <a:t>A child going </a:t>
            </a:r>
            <a:r>
              <a:rPr lang="en-GB" u="sng" dirty="0" smtClean="0"/>
              <a:t>missing from education </a:t>
            </a:r>
            <a:r>
              <a:rPr lang="en-GB" dirty="0" smtClean="0"/>
              <a:t>is a potential indicator of abuse or neglect and such children are at risk of being victims of harm, exploitation or radicalisation. </a:t>
            </a:r>
            <a:endParaRPr lang="en-GB" dirty="0"/>
          </a:p>
        </p:txBody>
      </p:sp>
      <p:sp>
        <p:nvSpPr>
          <p:cNvPr id="10" name="Rectangle 9"/>
          <p:cNvSpPr/>
          <p:nvPr/>
        </p:nvSpPr>
        <p:spPr>
          <a:xfrm>
            <a:off x="4780547" y="1610467"/>
            <a:ext cx="6096000" cy="646331"/>
          </a:xfrm>
          <a:prstGeom prst="rect">
            <a:avLst/>
          </a:prstGeom>
        </p:spPr>
        <p:txBody>
          <a:bodyPr>
            <a:spAutoFit/>
          </a:bodyPr>
          <a:lstStyle/>
          <a:p>
            <a:pPr marL="285750" indent="-285750">
              <a:buFont typeface="Arial" panose="020B0604020202020204" pitchFamily="34" charset="0"/>
              <a:buChar char="•"/>
            </a:pPr>
            <a:r>
              <a:rPr lang="en-GB" dirty="0" smtClean="0"/>
              <a:t>It is important that the </a:t>
            </a:r>
            <a:r>
              <a:rPr lang="en-GB" u="sng" dirty="0" smtClean="0"/>
              <a:t>admission register is accurate </a:t>
            </a:r>
            <a:r>
              <a:rPr lang="en-GB" dirty="0" smtClean="0"/>
              <a:t>and kept up to date</a:t>
            </a:r>
            <a:endParaRPr lang="en-GB" dirty="0"/>
          </a:p>
        </p:txBody>
      </p:sp>
      <p:sp>
        <p:nvSpPr>
          <p:cNvPr id="11" name="Rectangle 10"/>
          <p:cNvSpPr/>
          <p:nvPr/>
        </p:nvSpPr>
        <p:spPr>
          <a:xfrm>
            <a:off x="4780547" y="2247423"/>
            <a:ext cx="6096000" cy="1477328"/>
          </a:xfrm>
          <a:prstGeom prst="rect">
            <a:avLst/>
          </a:prstGeom>
        </p:spPr>
        <p:txBody>
          <a:bodyPr>
            <a:spAutoFit/>
          </a:bodyPr>
          <a:lstStyle/>
          <a:p>
            <a:pPr marL="285750" indent="-285750">
              <a:buFont typeface="Arial" panose="020B0604020202020204" pitchFamily="34" charset="0"/>
              <a:buChar char="•"/>
            </a:pPr>
            <a:r>
              <a:rPr lang="en-GB" dirty="0" smtClean="0"/>
              <a:t>So-called ‘honour-based’ violence (HBV) encompasses crimes which have been committed to protect or defend the honour of the family and/or the community, including Female Genital Mutilation (FGM), forced marriage, and practices such as breast ironing. </a:t>
            </a:r>
            <a:endParaRPr lang="en-GB" dirty="0"/>
          </a:p>
        </p:txBody>
      </p:sp>
      <p:cxnSp>
        <p:nvCxnSpPr>
          <p:cNvPr id="12" name="Straight Arrow Connector 11"/>
          <p:cNvCxnSpPr/>
          <p:nvPr/>
        </p:nvCxnSpPr>
        <p:spPr>
          <a:xfrm>
            <a:off x="4058653" y="2854366"/>
            <a:ext cx="5133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780547" y="3727734"/>
            <a:ext cx="6096000" cy="646331"/>
          </a:xfrm>
          <a:prstGeom prst="rect">
            <a:avLst/>
          </a:prstGeom>
        </p:spPr>
        <p:txBody>
          <a:bodyPr>
            <a:spAutoFit/>
          </a:bodyPr>
          <a:lstStyle/>
          <a:p>
            <a:pPr marL="285750" indent="-285750">
              <a:buFont typeface="Arial" panose="020B0604020202020204" pitchFamily="34" charset="0"/>
              <a:buChar char="•"/>
            </a:pPr>
            <a:r>
              <a:rPr lang="en-GB" dirty="0" smtClean="0"/>
              <a:t>Where FGM has taken place, since 31 October 2015 there has been a </a:t>
            </a:r>
            <a:r>
              <a:rPr lang="en-GB" u="sng" dirty="0" smtClean="0"/>
              <a:t>mandatory reporting </a:t>
            </a:r>
            <a:r>
              <a:rPr lang="en-GB" dirty="0" smtClean="0"/>
              <a:t>duty placed on teachers</a:t>
            </a:r>
            <a:endParaRPr lang="en-GB" dirty="0"/>
          </a:p>
        </p:txBody>
      </p:sp>
      <p:sp>
        <p:nvSpPr>
          <p:cNvPr id="14" name="Rectangle 13"/>
          <p:cNvSpPr/>
          <p:nvPr/>
        </p:nvSpPr>
        <p:spPr>
          <a:xfrm>
            <a:off x="4780547" y="4392046"/>
            <a:ext cx="6096000" cy="923330"/>
          </a:xfrm>
          <a:prstGeom prst="rect">
            <a:avLst/>
          </a:prstGeom>
        </p:spPr>
        <p:txBody>
          <a:bodyPr>
            <a:spAutoFit/>
          </a:bodyPr>
          <a:lstStyle/>
          <a:p>
            <a:pPr marL="285750" indent="-285750">
              <a:buFont typeface="Arial" panose="020B0604020202020204" pitchFamily="34" charset="0"/>
              <a:buChar char="•"/>
            </a:pPr>
            <a:r>
              <a:rPr lang="en-GB" dirty="0" smtClean="0"/>
              <a:t>Forcing a person into a marriage is a crime in England and Wales. The Forced Marriage Unit (FMU) has published Multi-agency guidelines</a:t>
            </a:r>
            <a:endParaRPr lang="en-GB" dirty="0"/>
          </a:p>
        </p:txBody>
      </p:sp>
    </p:spTree>
    <p:extLst>
      <p:ext uri="{BB962C8B-B14F-4D97-AF65-F5344CB8AC3E}">
        <p14:creationId xmlns:p14="http://schemas.microsoft.com/office/powerpoint/2010/main" val="144175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83602" y="312821"/>
            <a:ext cx="5909514" cy="6334737"/>
          </a:xfrm>
          <a:prstGeom prst="rect">
            <a:avLst/>
          </a:prstGeom>
        </p:spPr>
      </p:pic>
      <p:sp>
        <p:nvSpPr>
          <p:cNvPr id="3" name="Rectangle 2"/>
          <p:cNvSpPr/>
          <p:nvPr/>
        </p:nvSpPr>
        <p:spPr>
          <a:xfrm>
            <a:off x="124751" y="1572126"/>
            <a:ext cx="4286827" cy="646331"/>
          </a:xfrm>
          <a:prstGeom prst="rect">
            <a:avLst/>
          </a:prstGeom>
        </p:spPr>
        <p:txBody>
          <a:bodyPr wrap="square">
            <a:spAutoFit/>
          </a:bodyPr>
          <a:lstStyle/>
          <a:p>
            <a:r>
              <a:rPr lang="en-GB" b="0" i="0" dirty="0" smtClean="0">
                <a:solidFill>
                  <a:srgbClr val="484848"/>
                </a:solidFill>
                <a:effectLst/>
                <a:latin typeface="Arial" panose="020B0604020202020204" pitchFamily="34" charset="0"/>
              </a:rPr>
              <a:t>Threshold document for levels of need and intervention</a:t>
            </a:r>
            <a:endParaRPr lang="en-GB" dirty="0"/>
          </a:p>
        </p:txBody>
      </p:sp>
      <p:pic>
        <p:nvPicPr>
          <p:cNvPr id="4" name="Picture 3"/>
          <p:cNvPicPr>
            <a:picLocks noChangeAspect="1"/>
          </p:cNvPicPr>
          <p:nvPr/>
        </p:nvPicPr>
        <p:blipFill>
          <a:blip r:embed="rId3"/>
          <a:stretch>
            <a:fillRect/>
          </a:stretch>
        </p:blipFill>
        <p:spPr>
          <a:xfrm>
            <a:off x="296490" y="742197"/>
            <a:ext cx="1971675" cy="695325"/>
          </a:xfrm>
          <a:prstGeom prst="rect">
            <a:avLst/>
          </a:prstGeom>
        </p:spPr>
      </p:pic>
      <p:sp>
        <p:nvSpPr>
          <p:cNvPr id="5" name="Rectangle 4"/>
          <p:cNvSpPr/>
          <p:nvPr/>
        </p:nvSpPr>
        <p:spPr>
          <a:xfrm>
            <a:off x="124751" y="6276222"/>
            <a:ext cx="6096000" cy="400110"/>
          </a:xfrm>
          <a:prstGeom prst="rect">
            <a:avLst/>
          </a:prstGeom>
        </p:spPr>
        <p:txBody>
          <a:bodyPr>
            <a:spAutoFit/>
          </a:bodyPr>
          <a:lstStyle/>
          <a:p>
            <a:r>
              <a:rPr lang="en-GB" sz="1000" dirty="0" smtClean="0">
                <a:hlinkClick r:id="rId4"/>
              </a:rPr>
              <a:t>http://wokinghamlscb.org.uk/Levels_of_Need_and_Intervention_-_Thresholds</a:t>
            </a:r>
            <a:endParaRPr lang="en-GB" sz="1000" dirty="0" smtClean="0"/>
          </a:p>
          <a:p>
            <a:endParaRPr lang="en-GB" sz="1000" dirty="0"/>
          </a:p>
        </p:txBody>
      </p:sp>
      <p:pic>
        <p:nvPicPr>
          <p:cNvPr id="6" name="Picture 5"/>
          <p:cNvPicPr>
            <a:picLocks noChangeAspect="1"/>
          </p:cNvPicPr>
          <p:nvPr/>
        </p:nvPicPr>
        <p:blipFill>
          <a:blip r:embed="rId5"/>
          <a:stretch>
            <a:fillRect/>
          </a:stretch>
        </p:blipFill>
        <p:spPr>
          <a:xfrm>
            <a:off x="124751" y="2705350"/>
            <a:ext cx="4495800" cy="1190625"/>
          </a:xfrm>
          <a:prstGeom prst="rect">
            <a:avLst/>
          </a:prstGeom>
        </p:spPr>
      </p:pic>
      <p:sp>
        <p:nvSpPr>
          <p:cNvPr id="7" name="Rectangle 6"/>
          <p:cNvSpPr/>
          <p:nvPr/>
        </p:nvSpPr>
        <p:spPr>
          <a:xfrm>
            <a:off x="124751" y="4059702"/>
            <a:ext cx="4711944" cy="523220"/>
          </a:xfrm>
          <a:prstGeom prst="rect">
            <a:avLst/>
          </a:prstGeom>
        </p:spPr>
        <p:txBody>
          <a:bodyPr wrap="square">
            <a:spAutoFit/>
          </a:bodyPr>
          <a:lstStyle/>
          <a:p>
            <a:r>
              <a:rPr lang="en-GB" sz="1400" b="1" dirty="0">
                <a:solidFill>
                  <a:srgbClr val="333333"/>
                </a:solidFill>
                <a:latin typeface="Open Sans"/>
              </a:rPr>
              <a:t>If you believe a child is in immediate danger call the Police on </a:t>
            </a:r>
            <a:r>
              <a:rPr lang="en-GB" sz="1400" b="1" u="sng" dirty="0">
                <a:solidFill>
                  <a:srgbClr val="0054A6"/>
                </a:solidFill>
                <a:latin typeface="Open Sans"/>
                <a:hlinkClick r:id="rId6" tooltip="call: 999"/>
              </a:rPr>
              <a:t>999</a:t>
            </a:r>
            <a:endParaRPr lang="en-GB" sz="1400" dirty="0"/>
          </a:p>
        </p:txBody>
      </p:sp>
    </p:spTree>
    <p:extLst>
      <p:ext uri="{BB962C8B-B14F-4D97-AF65-F5344CB8AC3E}">
        <p14:creationId xmlns:p14="http://schemas.microsoft.com/office/powerpoint/2010/main" val="190123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3043" y="586038"/>
            <a:ext cx="1609725" cy="2076450"/>
          </a:xfrm>
          <a:prstGeom prst="rect">
            <a:avLst/>
          </a:prstGeom>
        </p:spPr>
      </p:pic>
      <p:cxnSp>
        <p:nvCxnSpPr>
          <p:cNvPr id="5" name="Straight Arrow Connector 4"/>
          <p:cNvCxnSpPr/>
          <p:nvPr/>
        </p:nvCxnSpPr>
        <p:spPr>
          <a:xfrm>
            <a:off x="1931820" y="1961147"/>
            <a:ext cx="691064" cy="1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2622884" y="629151"/>
            <a:ext cx="3817152" cy="2033337"/>
          </a:xfrm>
          <a:prstGeom prst="rect">
            <a:avLst/>
          </a:prstGeom>
        </p:spPr>
      </p:pic>
      <p:pic>
        <p:nvPicPr>
          <p:cNvPr id="7" name="Picture 6"/>
          <p:cNvPicPr>
            <a:picLocks noChangeAspect="1"/>
          </p:cNvPicPr>
          <p:nvPr/>
        </p:nvPicPr>
        <p:blipFill>
          <a:blip r:embed="rId4"/>
          <a:stretch>
            <a:fillRect/>
          </a:stretch>
        </p:blipFill>
        <p:spPr>
          <a:xfrm>
            <a:off x="7422372" y="1175084"/>
            <a:ext cx="2819400" cy="1828800"/>
          </a:xfrm>
          <a:prstGeom prst="rect">
            <a:avLst/>
          </a:prstGeom>
        </p:spPr>
      </p:pic>
      <p:cxnSp>
        <p:nvCxnSpPr>
          <p:cNvPr id="9" name="Straight Arrow Connector 8"/>
          <p:cNvCxnSpPr/>
          <p:nvPr/>
        </p:nvCxnSpPr>
        <p:spPr>
          <a:xfrm>
            <a:off x="6424620" y="2077452"/>
            <a:ext cx="691064" cy="1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stretch>
            <a:fillRect/>
          </a:stretch>
        </p:blipFill>
        <p:spPr>
          <a:xfrm>
            <a:off x="475564" y="3303625"/>
            <a:ext cx="2520299" cy="3290969"/>
          </a:xfrm>
          <a:prstGeom prst="rect">
            <a:avLst/>
          </a:prstGeom>
        </p:spPr>
      </p:pic>
      <p:pic>
        <p:nvPicPr>
          <p:cNvPr id="11" name="Picture 10"/>
          <p:cNvPicPr>
            <a:picLocks noChangeAspect="1"/>
          </p:cNvPicPr>
          <p:nvPr/>
        </p:nvPicPr>
        <p:blipFill>
          <a:blip r:embed="rId6"/>
          <a:stretch>
            <a:fillRect/>
          </a:stretch>
        </p:blipFill>
        <p:spPr>
          <a:xfrm>
            <a:off x="3551070" y="3924550"/>
            <a:ext cx="3381375" cy="1800225"/>
          </a:xfrm>
          <a:prstGeom prst="rect">
            <a:avLst/>
          </a:prstGeom>
        </p:spPr>
      </p:pic>
      <p:sp>
        <p:nvSpPr>
          <p:cNvPr id="12" name="TextBox 11"/>
          <p:cNvSpPr txBox="1"/>
          <p:nvPr/>
        </p:nvSpPr>
        <p:spPr>
          <a:xfrm>
            <a:off x="3123071" y="4579777"/>
            <a:ext cx="300790" cy="369332"/>
          </a:xfrm>
          <a:prstGeom prst="rect">
            <a:avLst/>
          </a:prstGeom>
          <a:noFill/>
        </p:spPr>
        <p:txBody>
          <a:bodyPr wrap="square" rtlCol="0">
            <a:spAutoFit/>
          </a:bodyPr>
          <a:lstStyle/>
          <a:p>
            <a:r>
              <a:rPr lang="en-GB" dirty="0" smtClean="0"/>
              <a:t>+</a:t>
            </a:r>
            <a:endParaRPr lang="en-GB" dirty="0"/>
          </a:p>
        </p:txBody>
      </p:sp>
      <p:sp>
        <p:nvSpPr>
          <p:cNvPr id="13" name="TextBox 12"/>
          <p:cNvSpPr txBox="1"/>
          <p:nvPr/>
        </p:nvSpPr>
        <p:spPr>
          <a:xfrm rot="16200000">
            <a:off x="-457638" y="1439596"/>
            <a:ext cx="1497076" cy="369332"/>
          </a:xfrm>
          <a:prstGeom prst="rect">
            <a:avLst/>
          </a:prstGeom>
          <a:noFill/>
        </p:spPr>
        <p:txBody>
          <a:bodyPr wrap="none" rtlCol="0">
            <a:spAutoFit/>
          </a:bodyPr>
          <a:lstStyle/>
          <a:p>
            <a:r>
              <a:rPr lang="en-GB" dirty="0" smtClean="0"/>
              <a:t>You Reporting</a:t>
            </a:r>
            <a:endParaRPr lang="en-GB" dirty="0"/>
          </a:p>
        </p:txBody>
      </p:sp>
      <p:sp>
        <p:nvSpPr>
          <p:cNvPr id="15" name="TextBox 14"/>
          <p:cNvSpPr txBox="1"/>
          <p:nvPr/>
        </p:nvSpPr>
        <p:spPr>
          <a:xfrm rot="16200000">
            <a:off x="-688535" y="4639996"/>
            <a:ext cx="1958870" cy="369332"/>
          </a:xfrm>
          <a:prstGeom prst="rect">
            <a:avLst/>
          </a:prstGeom>
          <a:noFill/>
        </p:spPr>
        <p:txBody>
          <a:bodyPr wrap="none" rtlCol="0">
            <a:spAutoFit/>
          </a:bodyPr>
          <a:lstStyle/>
          <a:p>
            <a:r>
              <a:rPr lang="en-GB" dirty="0" smtClean="0"/>
              <a:t>Safeguarding Team</a:t>
            </a:r>
            <a:endParaRPr lang="en-GB" dirty="0"/>
          </a:p>
        </p:txBody>
      </p:sp>
      <p:sp>
        <p:nvSpPr>
          <p:cNvPr id="16" name="TextBox 15"/>
          <p:cNvSpPr txBox="1"/>
          <p:nvPr/>
        </p:nvSpPr>
        <p:spPr>
          <a:xfrm>
            <a:off x="7186862" y="4615809"/>
            <a:ext cx="300790" cy="369332"/>
          </a:xfrm>
          <a:prstGeom prst="rect">
            <a:avLst/>
          </a:prstGeom>
          <a:noFill/>
        </p:spPr>
        <p:txBody>
          <a:bodyPr wrap="square" rtlCol="0">
            <a:spAutoFit/>
          </a:bodyPr>
          <a:lstStyle/>
          <a:p>
            <a:r>
              <a:rPr lang="en-GB" dirty="0"/>
              <a:t>=</a:t>
            </a:r>
            <a:endParaRPr lang="en-GB" dirty="0"/>
          </a:p>
        </p:txBody>
      </p:sp>
      <p:sp>
        <p:nvSpPr>
          <p:cNvPr id="17" name="TextBox 16"/>
          <p:cNvSpPr txBox="1"/>
          <p:nvPr/>
        </p:nvSpPr>
        <p:spPr>
          <a:xfrm>
            <a:off x="7772400" y="4579777"/>
            <a:ext cx="3068053" cy="923330"/>
          </a:xfrm>
          <a:prstGeom prst="rect">
            <a:avLst/>
          </a:prstGeom>
          <a:noFill/>
        </p:spPr>
        <p:txBody>
          <a:bodyPr wrap="square" rtlCol="0">
            <a:spAutoFit/>
          </a:bodyPr>
          <a:lstStyle/>
          <a:p>
            <a:r>
              <a:rPr lang="en-GB" dirty="0" smtClean="0"/>
              <a:t>584 incidents across 151 students from January 5</a:t>
            </a:r>
            <a:r>
              <a:rPr lang="en-GB" baseline="30000" dirty="0" smtClean="0"/>
              <a:t>th</a:t>
            </a:r>
            <a:r>
              <a:rPr lang="en-GB" dirty="0" smtClean="0"/>
              <a:t> to July 22nd</a:t>
            </a:r>
            <a:endParaRPr lang="en-GB" dirty="0"/>
          </a:p>
        </p:txBody>
      </p:sp>
    </p:spTree>
    <p:extLst>
      <p:ext uri="{BB962C8B-B14F-4D97-AF65-F5344CB8AC3E}">
        <p14:creationId xmlns:p14="http://schemas.microsoft.com/office/powerpoint/2010/main" val="883137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156" y="794954"/>
            <a:ext cx="10812381" cy="1477328"/>
          </a:xfrm>
          <a:prstGeom prst="rect">
            <a:avLst/>
          </a:prstGeom>
        </p:spPr>
        <p:txBody>
          <a:bodyPr wrap="square">
            <a:spAutoFit/>
          </a:bodyPr>
          <a:lstStyle/>
          <a:p>
            <a:r>
              <a:rPr lang="en-GB" dirty="0"/>
              <a:t>All staff should know what to do if a child tells them he/she is being abused or neglected. Staff should know how to manage the requirement to maintain an appropriate level of </a:t>
            </a:r>
            <a:r>
              <a:rPr lang="en-GB" dirty="0">
                <a:solidFill>
                  <a:srgbClr val="FF0000"/>
                </a:solidFill>
              </a:rPr>
              <a:t>confidentiality</a:t>
            </a:r>
            <a:r>
              <a:rPr lang="en-GB" dirty="0"/>
              <a:t> whilst at the same time liaising with relevant professionals such as the designated safeguarding lead and children’s social care. Staff should </a:t>
            </a:r>
            <a:r>
              <a:rPr lang="en-GB" b="1" dirty="0">
                <a:solidFill>
                  <a:srgbClr val="FF0000"/>
                </a:solidFill>
              </a:rPr>
              <a:t>never promise </a:t>
            </a:r>
            <a:r>
              <a:rPr lang="en-GB" dirty="0"/>
              <a:t>a child that they will not tell anyone about an allegation, as this may ultimately not be in the best interests of the child.</a:t>
            </a:r>
          </a:p>
        </p:txBody>
      </p:sp>
      <p:pic>
        <p:nvPicPr>
          <p:cNvPr id="3" name="Picture 2"/>
          <p:cNvPicPr>
            <a:picLocks noChangeAspect="1"/>
          </p:cNvPicPr>
          <p:nvPr/>
        </p:nvPicPr>
        <p:blipFill>
          <a:blip r:embed="rId2"/>
          <a:stretch>
            <a:fillRect/>
          </a:stretch>
        </p:blipFill>
        <p:spPr>
          <a:xfrm>
            <a:off x="822156" y="2665998"/>
            <a:ext cx="5358952" cy="2784307"/>
          </a:xfrm>
          <a:prstGeom prst="rect">
            <a:avLst/>
          </a:prstGeom>
        </p:spPr>
      </p:pic>
    </p:spTree>
    <p:extLst>
      <p:ext uri="{BB962C8B-B14F-4D97-AF65-F5344CB8AC3E}">
        <p14:creationId xmlns:p14="http://schemas.microsoft.com/office/powerpoint/2010/main" val="173421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589" y="463677"/>
            <a:ext cx="10788316" cy="2862322"/>
          </a:xfrm>
          <a:prstGeom prst="rect">
            <a:avLst/>
          </a:prstGeom>
        </p:spPr>
        <p:txBody>
          <a:bodyPr wrap="square">
            <a:spAutoFit/>
          </a:bodyPr>
          <a:lstStyle/>
          <a:p>
            <a:r>
              <a:rPr lang="en-GB" b="1" dirty="0"/>
              <a:t>What do I do as a teacher if a child asks to talk to them about a problem? </a:t>
            </a:r>
            <a:endParaRPr lang="en-GB" b="1" dirty="0" smtClean="0"/>
          </a:p>
          <a:p>
            <a:r>
              <a:rPr lang="en-GB" dirty="0" smtClean="0"/>
              <a:t>• </a:t>
            </a:r>
            <a:r>
              <a:rPr lang="en-GB" dirty="0"/>
              <a:t>Do not promise them confidentiality </a:t>
            </a:r>
            <a:endParaRPr lang="en-GB" dirty="0" smtClean="0"/>
          </a:p>
          <a:p>
            <a:r>
              <a:rPr lang="en-GB" dirty="0" smtClean="0"/>
              <a:t>• </a:t>
            </a:r>
            <a:r>
              <a:rPr lang="en-GB" dirty="0"/>
              <a:t>Listen to the student </a:t>
            </a:r>
            <a:endParaRPr lang="en-GB" dirty="0" smtClean="0"/>
          </a:p>
          <a:p>
            <a:r>
              <a:rPr lang="en-GB" dirty="0" smtClean="0"/>
              <a:t>• </a:t>
            </a:r>
            <a:r>
              <a:rPr lang="en-GB" dirty="0"/>
              <a:t>Write down the initial details of the disclosure </a:t>
            </a:r>
            <a:r>
              <a:rPr lang="en-GB" dirty="0" smtClean="0"/>
              <a:t>in </a:t>
            </a:r>
            <a:r>
              <a:rPr lang="en-GB" dirty="0"/>
              <a:t>the words used by the </a:t>
            </a:r>
            <a:r>
              <a:rPr lang="en-GB" dirty="0" smtClean="0"/>
              <a:t>student</a:t>
            </a:r>
          </a:p>
          <a:p>
            <a:r>
              <a:rPr lang="en-GB" dirty="0" smtClean="0"/>
              <a:t>• </a:t>
            </a:r>
            <a:r>
              <a:rPr lang="en-GB" dirty="0"/>
              <a:t>Do not say words for them, however embarrassed they are to say them </a:t>
            </a:r>
            <a:endParaRPr lang="en-GB" dirty="0" smtClean="0"/>
          </a:p>
          <a:p>
            <a:r>
              <a:rPr lang="en-GB" dirty="0" smtClean="0"/>
              <a:t>• </a:t>
            </a:r>
            <a:r>
              <a:rPr lang="en-GB" dirty="0"/>
              <a:t>Do not get them to give too much detail but sufficient to make you concerned about the nature for their disclosure. </a:t>
            </a:r>
            <a:r>
              <a:rPr lang="en-GB" dirty="0" smtClean="0"/>
              <a:t>You are not the investigator.</a:t>
            </a:r>
          </a:p>
          <a:p>
            <a:r>
              <a:rPr lang="en-GB" dirty="0" smtClean="0"/>
              <a:t>• </a:t>
            </a:r>
            <a:r>
              <a:rPr lang="en-GB" dirty="0"/>
              <a:t>Immediately after the conversation, </a:t>
            </a:r>
            <a:r>
              <a:rPr lang="en-GB" dirty="0" smtClean="0"/>
              <a:t>speak to the safeguarding team</a:t>
            </a:r>
          </a:p>
          <a:p>
            <a:r>
              <a:rPr lang="en-GB" dirty="0" smtClean="0"/>
              <a:t>• </a:t>
            </a:r>
            <a:r>
              <a:rPr lang="en-GB" dirty="0"/>
              <a:t>Never ‘leave ‘ any situation for a few days to allow you or the child to ‘think about it’ – the child could be at risk. </a:t>
            </a:r>
            <a:r>
              <a:rPr lang="en-GB" dirty="0" smtClean="0"/>
              <a:t>• </a:t>
            </a:r>
            <a:r>
              <a:rPr lang="en-GB" dirty="0"/>
              <a:t>Do not contact any outside agency yourself. </a:t>
            </a:r>
          </a:p>
        </p:txBody>
      </p:sp>
      <p:sp>
        <p:nvSpPr>
          <p:cNvPr id="3" name="Rectangle 2"/>
          <p:cNvSpPr/>
          <p:nvPr/>
        </p:nvSpPr>
        <p:spPr>
          <a:xfrm>
            <a:off x="509335" y="3460357"/>
            <a:ext cx="10583779" cy="1200329"/>
          </a:xfrm>
          <a:prstGeom prst="rect">
            <a:avLst/>
          </a:prstGeom>
        </p:spPr>
        <p:txBody>
          <a:bodyPr wrap="square">
            <a:spAutoFit/>
          </a:bodyPr>
          <a:lstStyle/>
          <a:p>
            <a:r>
              <a:rPr lang="en-GB" b="1" dirty="0"/>
              <a:t>Where do we hold the meeting</a:t>
            </a:r>
            <a:r>
              <a:rPr lang="en-GB" dirty="0"/>
              <a:t>? If a child asks to talk to you about something personal, please make sure of the following: </a:t>
            </a:r>
            <a:endParaRPr lang="en-GB" dirty="0" smtClean="0"/>
          </a:p>
          <a:p>
            <a:r>
              <a:rPr lang="en-GB" dirty="0" smtClean="0"/>
              <a:t>• </a:t>
            </a:r>
            <a:r>
              <a:rPr lang="en-GB" dirty="0"/>
              <a:t>Go somewhere quiet but make sure there are people near to the room you are in. </a:t>
            </a:r>
            <a:endParaRPr lang="en-GB" dirty="0" smtClean="0"/>
          </a:p>
          <a:p>
            <a:r>
              <a:rPr lang="en-GB" dirty="0" smtClean="0"/>
              <a:t>• </a:t>
            </a:r>
            <a:r>
              <a:rPr lang="en-GB" dirty="0"/>
              <a:t>Do not shut the door – make sure it stays open </a:t>
            </a:r>
          </a:p>
        </p:txBody>
      </p:sp>
    </p:spTree>
    <p:extLst>
      <p:ext uri="{BB962C8B-B14F-4D97-AF65-F5344CB8AC3E}">
        <p14:creationId xmlns:p14="http://schemas.microsoft.com/office/powerpoint/2010/main" val="299354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2498" y="619877"/>
            <a:ext cx="7048500" cy="4848225"/>
          </a:xfrm>
          <a:prstGeom prst="rect">
            <a:avLst/>
          </a:prstGeom>
        </p:spPr>
      </p:pic>
    </p:spTree>
    <p:extLst>
      <p:ext uri="{BB962C8B-B14F-4D97-AF65-F5344CB8AC3E}">
        <p14:creationId xmlns:p14="http://schemas.microsoft.com/office/powerpoint/2010/main" val="92922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95" y="6497684"/>
            <a:ext cx="3954378" cy="523220"/>
          </a:xfrm>
          <a:prstGeom prst="rect">
            <a:avLst/>
          </a:prstGeom>
        </p:spPr>
        <p:txBody>
          <a:bodyPr wrap="square">
            <a:spAutoFit/>
          </a:bodyPr>
          <a:lstStyle/>
          <a:p>
            <a:r>
              <a:rPr lang="en-GB" sz="1000" dirty="0" smtClean="0">
                <a:hlinkClick r:id="rId2"/>
              </a:rPr>
              <a:t>* http</a:t>
            </a:r>
            <a:r>
              <a:rPr lang="en-GB" sz="1000" dirty="0">
                <a:hlinkClick r:id="rId2"/>
              </a:rPr>
              <a:t>://www.emmbrook.wokingham.sch.uk/our-school/school-policies</a:t>
            </a:r>
            <a:r>
              <a:rPr lang="en-GB" sz="1000" dirty="0" smtClean="0">
                <a:hlinkClick r:id="rId2"/>
              </a:rPr>
              <a:t>/</a:t>
            </a:r>
            <a:endParaRPr lang="en-GB" sz="1000" dirty="0" smtClean="0"/>
          </a:p>
          <a:p>
            <a:endParaRPr lang="en-GB" dirty="0"/>
          </a:p>
        </p:txBody>
      </p:sp>
      <p:sp>
        <p:nvSpPr>
          <p:cNvPr id="3" name="Rectangle 2"/>
          <p:cNvSpPr/>
          <p:nvPr/>
        </p:nvSpPr>
        <p:spPr>
          <a:xfrm>
            <a:off x="445929" y="1235060"/>
            <a:ext cx="2444900" cy="369332"/>
          </a:xfrm>
          <a:prstGeom prst="rect">
            <a:avLst/>
          </a:prstGeom>
        </p:spPr>
        <p:txBody>
          <a:bodyPr wrap="none">
            <a:spAutoFit/>
          </a:bodyPr>
          <a:lstStyle/>
          <a:p>
            <a:pPr>
              <a:buFont typeface="Arial" panose="020B0604020202020204" pitchFamily="34" charset="0"/>
              <a:buChar char="•"/>
            </a:pPr>
            <a:r>
              <a:rPr lang="en-GB" b="1" u="sng" dirty="0">
                <a:solidFill>
                  <a:srgbClr val="000080"/>
                </a:solidFill>
                <a:latin typeface="Arial" panose="020B0604020202020204" pitchFamily="34" charset="0"/>
                <a:hlinkClick r:id="rId3" tooltip="Anti Bullying Policy.pdf"/>
              </a:rPr>
              <a:t>Anti-Bullying Policy</a:t>
            </a:r>
            <a:endParaRPr lang="en-GB" b="0" i="0" dirty="0">
              <a:solidFill>
                <a:srgbClr val="464646"/>
              </a:solidFill>
              <a:effectLst/>
              <a:latin typeface="Arial" panose="020B0604020202020204" pitchFamily="34" charset="0"/>
            </a:endParaRPr>
          </a:p>
        </p:txBody>
      </p:sp>
      <p:sp>
        <p:nvSpPr>
          <p:cNvPr id="4" name="Rectangle 3"/>
          <p:cNvSpPr/>
          <p:nvPr/>
        </p:nvSpPr>
        <p:spPr>
          <a:xfrm>
            <a:off x="445929" y="1782360"/>
            <a:ext cx="2265364" cy="369332"/>
          </a:xfrm>
          <a:prstGeom prst="rect">
            <a:avLst/>
          </a:prstGeom>
        </p:spPr>
        <p:txBody>
          <a:bodyPr wrap="none">
            <a:spAutoFit/>
          </a:bodyPr>
          <a:lstStyle/>
          <a:p>
            <a:pPr>
              <a:buFont typeface="Arial" panose="020B0604020202020204" pitchFamily="34" charset="0"/>
              <a:buChar char="•"/>
            </a:pPr>
            <a:r>
              <a:rPr lang="en-GB" b="1" u="sng" dirty="0">
                <a:solidFill>
                  <a:srgbClr val="000080"/>
                </a:solidFill>
                <a:latin typeface="Arial" panose="020B0604020202020204" pitchFamily="34" charset="0"/>
                <a:hlinkClick r:id="rId4" tooltip="Attendance Policy 28 2 17 .pdf"/>
              </a:rPr>
              <a:t>Attendance Policy</a:t>
            </a:r>
            <a:endParaRPr lang="en-GB" b="0" i="0" dirty="0">
              <a:solidFill>
                <a:srgbClr val="464646"/>
              </a:solidFill>
              <a:effectLst/>
              <a:latin typeface="Arial" panose="020B0604020202020204" pitchFamily="34" charset="0"/>
            </a:endParaRPr>
          </a:p>
        </p:txBody>
      </p:sp>
      <p:sp>
        <p:nvSpPr>
          <p:cNvPr id="5" name="Rectangle 4"/>
          <p:cNvSpPr/>
          <p:nvPr/>
        </p:nvSpPr>
        <p:spPr>
          <a:xfrm>
            <a:off x="445929" y="2329660"/>
            <a:ext cx="3393878" cy="369332"/>
          </a:xfrm>
          <a:prstGeom prst="rect">
            <a:avLst/>
          </a:prstGeom>
        </p:spPr>
        <p:txBody>
          <a:bodyPr wrap="none">
            <a:spAutoFit/>
          </a:bodyPr>
          <a:lstStyle/>
          <a:p>
            <a:pPr>
              <a:buFont typeface="Arial" panose="020B0604020202020204" pitchFamily="34" charset="0"/>
              <a:buChar char="•"/>
            </a:pPr>
            <a:r>
              <a:rPr lang="en-GB" b="1" u="sng" dirty="0">
                <a:solidFill>
                  <a:srgbClr val="000080"/>
                </a:solidFill>
                <a:latin typeface="Arial" panose="020B0604020202020204" pitchFamily="34" charset="0"/>
                <a:hlinkClick r:id="rId5" tooltip="Community Cohesion Policy.pdf"/>
              </a:rPr>
              <a:t>Community Cohesion Policy</a:t>
            </a:r>
            <a:endParaRPr lang="en-GB" b="0" i="0" dirty="0">
              <a:solidFill>
                <a:srgbClr val="464646"/>
              </a:solidFill>
              <a:effectLst/>
              <a:latin typeface="Arial" panose="020B0604020202020204" pitchFamily="34" charset="0"/>
            </a:endParaRPr>
          </a:p>
        </p:txBody>
      </p:sp>
      <p:sp>
        <p:nvSpPr>
          <p:cNvPr id="6" name="Rectangle 5"/>
          <p:cNvSpPr/>
          <p:nvPr/>
        </p:nvSpPr>
        <p:spPr>
          <a:xfrm>
            <a:off x="445929" y="2876960"/>
            <a:ext cx="2945037" cy="369332"/>
          </a:xfrm>
          <a:prstGeom prst="rect">
            <a:avLst/>
          </a:prstGeom>
        </p:spPr>
        <p:txBody>
          <a:bodyPr wrap="none">
            <a:spAutoFit/>
          </a:bodyPr>
          <a:lstStyle/>
          <a:p>
            <a:pPr>
              <a:buFont typeface="Arial" panose="020B0604020202020204" pitchFamily="34" charset="0"/>
              <a:buChar char="•"/>
            </a:pPr>
            <a:r>
              <a:rPr lang="en-GB" b="1" u="sng" dirty="0">
                <a:solidFill>
                  <a:srgbClr val="000080"/>
                </a:solidFill>
                <a:latin typeface="Arial" panose="020B0604020202020204" pitchFamily="34" charset="0"/>
                <a:hlinkClick r:id="rId6" tooltip="Health and Safety Policy Dec 2016.pdf"/>
              </a:rPr>
              <a:t>Health and Safety Policy</a:t>
            </a:r>
            <a:endParaRPr lang="en-GB" b="0" i="0" dirty="0">
              <a:solidFill>
                <a:srgbClr val="464646"/>
              </a:solidFill>
              <a:effectLst/>
              <a:latin typeface="Arial" panose="020B0604020202020204" pitchFamily="34" charset="0"/>
            </a:endParaRPr>
          </a:p>
        </p:txBody>
      </p:sp>
      <p:sp>
        <p:nvSpPr>
          <p:cNvPr id="7" name="Rectangle 6"/>
          <p:cNvSpPr/>
          <p:nvPr/>
        </p:nvSpPr>
        <p:spPr>
          <a:xfrm>
            <a:off x="430860" y="3424260"/>
            <a:ext cx="4919937" cy="369332"/>
          </a:xfrm>
          <a:prstGeom prst="rect">
            <a:avLst/>
          </a:prstGeom>
        </p:spPr>
        <p:txBody>
          <a:bodyPr wrap="none">
            <a:spAutoFit/>
          </a:bodyPr>
          <a:lstStyle/>
          <a:p>
            <a:pPr>
              <a:buFont typeface="Arial" panose="020B0604020202020204" pitchFamily="34" charset="0"/>
              <a:buChar char="•"/>
            </a:pPr>
            <a:r>
              <a:rPr lang="en-GB" b="1" u="sng" dirty="0">
                <a:solidFill>
                  <a:srgbClr val="000080"/>
                </a:solidFill>
                <a:latin typeface="Arial" panose="020B0604020202020204" pitchFamily="34" charset="0"/>
                <a:hlinkClick r:id="rId7" tooltip="Illicit and Unauthorised Substances Policy.pdf"/>
              </a:rPr>
              <a:t>Illicit and Unauthorised Substances Policy</a:t>
            </a:r>
            <a:endParaRPr lang="en-GB" b="0" i="0" dirty="0">
              <a:solidFill>
                <a:srgbClr val="464646"/>
              </a:solidFill>
              <a:effectLst/>
              <a:latin typeface="Arial" panose="020B0604020202020204" pitchFamily="34" charset="0"/>
            </a:endParaRPr>
          </a:p>
        </p:txBody>
      </p:sp>
      <p:sp>
        <p:nvSpPr>
          <p:cNvPr id="8" name="Rectangle 7"/>
          <p:cNvSpPr/>
          <p:nvPr/>
        </p:nvSpPr>
        <p:spPr>
          <a:xfrm>
            <a:off x="430860" y="3953102"/>
            <a:ext cx="6096000" cy="369332"/>
          </a:xfrm>
          <a:prstGeom prst="rect">
            <a:avLst/>
          </a:prstGeom>
        </p:spPr>
        <p:txBody>
          <a:bodyPr>
            <a:spAutoFit/>
          </a:bodyPr>
          <a:lstStyle/>
          <a:p>
            <a:pPr>
              <a:buFont typeface="Arial" panose="020B0604020202020204" pitchFamily="34" charset="0"/>
              <a:buChar char="•"/>
            </a:pPr>
            <a:r>
              <a:rPr lang="en-GB" b="1" u="sng" dirty="0">
                <a:solidFill>
                  <a:srgbClr val="FF0000"/>
                </a:solidFill>
                <a:latin typeface="Arial" panose="020B0604020202020204" pitchFamily="34" charset="0"/>
                <a:hlinkClick r:id="rId8" tooltip="Managing Behaviour Policy 16_17.pdf (2)"/>
              </a:rPr>
              <a:t>Managing Behaviour Policy</a:t>
            </a:r>
            <a:r>
              <a:rPr lang="en-GB" b="1" dirty="0">
                <a:solidFill>
                  <a:srgbClr val="FF0000"/>
                </a:solidFill>
                <a:latin typeface="Arial" panose="020B0604020202020204" pitchFamily="34" charset="0"/>
              </a:rPr>
              <a:t> </a:t>
            </a:r>
            <a:endParaRPr lang="en-GB" b="0" i="0" dirty="0">
              <a:solidFill>
                <a:srgbClr val="FF0000"/>
              </a:solidFill>
              <a:effectLst/>
              <a:latin typeface="Arial" panose="020B0604020202020204" pitchFamily="34" charset="0"/>
            </a:endParaRPr>
          </a:p>
        </p:txBody>
      </p:sp>
      <p:sp>
        <p:nvSpPr>
          <p:cNvPr id="9" name="Rectangle 8"/>
          <p:cNvSpPr/>
          <p:nvPr/>
        </p:nvSpPr>
        <p:spPr>
          <a:xfrm>
            <a:off x="445929" y="4481944"/>
            <a:ext cx="2483372" cy="369332"/>
          </a:xfrm>
          <a:prstGeom prst="rect">
            <a:avLst/>
          </a:prstGeom>
        </p:spPr>
        <p:txBody>
          <a:bodyPr wrap="none">
            <a:spAutoFit/>
          </a:bodyPr>
          <a:lstStyle/>
          <a:p>
            <a:pPr>
              <a:buFont typeface="Arial" panose="020B0604020202020204" pitchFamily="34" charset="0"/>
              <a:buChar char="•"/>
            </a:pPr>
            <a:r>
              <a:rPr lang="en-GB" b="1" u="sng" dirty="0">
                <a:solidFill>
                  <a:srgbClr val="FF0000"/>
                </a:solidFill>
                <a:latin typeface="Arial" panose="020B0604020202020204" pitchFamily="34" charset="0"/>
                <a:hlinkClick r:id="rId9" tooltip="Safeguarding policy 28.3.pdf"/>
              </a:rPr>
              <a:t>Safeguarding Policy</a:t>
            </a:r>
            <a:endParaRPr lang="en-GB" b="0" i="0" dirty="0">
              <a:solidFill>
                <a:srgbClr val="FF0000"/>
              </a:solidFill>
              <a:effectLst/>
              <a:latin typeface="Arial" panose="020B0604020202020204" pitchFamily="34" charset="0"/>
            </a:endParaRPr>
          </a:p>
        </p:txBody>
      </p:sp>
      <p:sp>
        <p:nvSpPr>
          <p:cNvPr id="10" name="Rectangle 9"/>
          <p:cNvSpPr/>
          <p:nvPr/>
        </p:nvSpPr>
        <p:spPr>
          <a:xfrm>
            <a:off x="430860" y="5047702"/>
            <a:ext cx="4522392" cy="369332"/>
          </a:xfrm>
          <a:prstGeom prst="rect">
            <a:avLst/>
          </a:prstGeom>
        </p:spPr>
        <p:txBody>
          <a:bodyPr wrap="none">
            <a:spAutoFit/>
          </a:bodyPr>
          <a:lstStyle/>
          <a:p>
            <a:pPr>
              <a:buFont typeface="Arial" panose="020B0604020202020204" pitchFamily="34" charset="0"/>
              <a:buChar char="•"/>
            </a:pPr>
            <a:r>
              <a:rPr lang="en-GB" b="1" u="sng" dirty="0">
                <a:solidFill>
                  <a:srgbClr val="000080"/>
                </a:solidFill>
                <a:latin typeface="Arial" panose="020B0604020202020204" pitchFamily="34" charset="0"/>
                <a:hlinkClick r:id="rId10" tooltip="Sex and Relationship Education Policy.pdf"/>
              </a:rPr>
              <a:t>Sex and Relationship Education Policy</a:t>
            </a:r>
            <a:endParaRPr lang="en-GB" b="0" i="0" dirty="0">
              <a:solidFill>
                <a:srgbClr val="464646"/>
              </a:solidFill>
              <a:effectLst/>
              <a:latin typeface="Arial" panose="020B0604020202020204" pitchFamily="34" charset="0"/>
            </a:endParaRPr>
          </a:p>
        </p:txBody>
      </p:sp>
      <p:sp>
        <p:nvSpPr>
          <p:cNvPr id="11" name="Rectangle 10"/>
          <p:cNvSpPr/>
          <p:nvPr/>
        </p:nvSpPr>
        <p:spPr>
          <a:xfrm>
            <a:off x="430860" y="5574310"/>
            <a:ext cx="5843266" cy="369332"/>
          </a:xfrm>
          <a:prstGeom prst="rect">
            <a:avLst/>
          </a:prstGeom>
        </p:spPr>
        <p:txBody>
          <a:bodyPr wrap="none">
            <a:spAutoFit/>
          </a:bodyPr>
          <a:lstStyle/>
          <a:p>
            <a:pPr>
              <a:buFont typeface="Arial" panose="020B0604020202020204" pitchFamily="34" charset="0"/>
              <a:buChar char="•"/>
            </a:pPr>
            <a:r>
              <a:rPr lang="en-GB" b="1" u="sng" dirty="0">
                <a:solidFill>
                  <a:srgbClr val="000080"/>
                </a:solidFill>
                <a:latin typeface="Arial" panose="020B0604020202020204" pitchFamily="34" charset="0"/>
                <a:hlinkClick r:id="rId11" tooltip="Supporting Students who have Medical Conditions Policy March 2017.pdf"/>
              </a:rPr>
              <a:t>Supporting Students who have Medical Conditions</a:t>
            </a:r>
            <a:endParaRPr lang="en-GB" b="0" i="0" dirty="0">
              <a:solidFill>
                <a:srgbClr val="464646"/>
              </a:solidFill>
              <a:effectLst/>
              <a:latin typeface="Arial" panose="020B0604020202020204" pitchFamily="34" charset="0"/>
            </a:endParaRPr>
          </a:p>
        </p:txBody>
      </p:sp>
      <p:sp>
        <p:nvSpPr>
          <p:cNvPr id="12" name="Rectangle 11"/>
          <p:cNvSpPr/>
          <p:nvPr/>
        </p:nvSpPr>
        <p:spPr>
          <a:xfrm>
            <a:off x="430860" y="6128352"/>
            <a:ext cx="2701381" cy="369332"/>
          </a:xfrm>
          <a:prstGeom prst="rect">
            <a:avLst/>
          </a:prstGeom>
        </p:spPr>
        <p:txBody>
          <a:bodyPr wrap="none">
            <a:spAutoFit/>
          </a:bodyPr>
          <a:lstStyle/>
          <a:p>
            <a:pPr>
              <a:buFont typeface="Arial" panose="020B0604020202020204" pitchFamily="34" charset="0"/>
              <a:buChar char="•"/>
            </a:pPr>
            <a:r>
              <a:rPr lang="en-GB" b="1" u="sng" dirty="0">
                <a:latin typeface="Arial" panose="020B0604020202020204" pitchFamily="34" charset="0"/>
                <a:hlinkClick r:id="rId12" tooltip="Whistleblowing Policy 21 3 2017.pdf"/>
              </a:rPr>
              <a:t>Whistleblowing Policy</a:t>
            </a:r>
            <a:endParaRPr lang="en-GB" b="0" i="0" dirty="0">
              <a:effectLst/>
              <a:latin typeface="Arial" panose="020B0604020202020204" pitchFamily="34" charset="0"/>
            </a:endParaRPr>
          </a:p>
        </p:txBody>
      </p:sp>
      <p:sp>
        <p:nvSpPr>
          <p:cNvPr id="13" name="TextBox 12"/>
          <p:cNvSpPr txBox="1"/>
          <p:nvPr/>
        </p:nvSpPr>
        <p:spPr>
          <a:xfrm>
            <a:off x="577516" y="360947"/>
            <a:ext cx="8626642" cy="369332"/>
          </a:xfrm>
          <a:prstGeom prst="rect">
            <a:avLst/>
          </a:prstGeom>
          <a:noFill/>
        </p:spPr>
        <p:txBody>
          <a:bodyPr wrap="square" rtlCol="0">
            <a:spAutoFit/>
          </a:bodyPr>
          <a:lstStyle/>
          <a:p>
            <a:r>
              <a:rPr lang="en-GB" b="1" dirty="0" smtClean="0"/>
              <a:t>Reference to other school policies </a:t>
            </a:r>
            <a:r>
              <a:rPr lang="en-GB" dirty="0" smtClean="0"/>
              <a:t>(please review at least the </a:t>
            </a:r>
            <a:r>
              <a:rPr lang="en-GB" dirty="0" smtClean="0">
                <a:solidFill>
                  <a:srgbClr val="FF0000"/>
                </a:solidFill>
              </a:rPr>
              <a:t>red</a:t>
            </a:r>
            <a:r>
              <a:rPr lang="en-GB" dirty="0" smtClean="0"/>
              <a:t> bullet point policies)*</a:t>
            </a:r>
            <a:endParaRPr lang="en-GB" dirty="0"/>
          </a:p>
        </p:txBody>
      </p:sp>
    </p:spTree>
    <p:extLst>
      <p:ext uri="{BB962C8B-B14F-4D97-AF65-F5344CB8AC3E}">
        <p14:creationId xmlns:p14="http://schemas.microsoft.com/office/powerpoint/2010/main" val="226878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399" y="1034715"/>
            <a:ext cx="6737684" cy="4034951"/>
          </a:xfrm>
          <a:prstGeom prst="rect">
            <a:avLst/>
          </a:prstGeom>
        </p:spPr>
        <p:txBody>
          <a:bodyPr wrap="square">
            <a:spAutoFit/>
          </a:bodyPr>
          <a:lstStyle/>
          <a:p>
            <a:pPr>
              <a:lnSpc>
                <a:spcPct val="107000"/>
              </a:lnSpc>
              <a:spcBef>
                <a:spcPts val="300"/>
              </a:spcBef>
              <a:spcAft>
                <a:spcPts val="300"/>
              </a:spcAft>
            </a:pPr>
            <a:r>
              <a:rPr lang="en-GB" sz="20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LEVEL 1 Safeguarding and Child Protection Awareness</a:t>
            </a:r>
            <a:endPar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300"/>
              </a:spcAft>
            </a:pPr>
            <a:r>
              <a:rPr lang="en-GB"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Course outline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600"/>
              </a:spcAft>
            </a:pP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Module One: </a:t>
            </a: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Introduction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600"/>
              </a:spcAft>
            </a:pP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Module Two: </a:t>
            </a: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Recognising the Signs of Abuse</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600"/>
              </a:spcAft>
            </a:pP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Module Three: </a:t>
            </a: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Responding to a Disclosure</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600"/>
              </a:spcAft>
            </a:pP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Module Four: </a:t>
            </a: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Reporting Your Concerns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600"/>
              </a:spcAft>
            </a:pP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Module Five: </a:t>
            </a:r>
            <a:r>
              <a:rPr lang="en-GB"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Recording Information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36883" y="348916"/>
            <a:ext cx="10178717" cy="369332"/>
          </a:xfrm>
          <a:prstGeom prst="rect">
            <a:avLst/>
          </a:prstGeom>
          <a:noFill/>
        </p:spPr>
        <p:txBody>
          <a:bodyPr wrap="square" rtlCol="0">
            <a:spAutoFit/>
          </a:bodyPr>
          <a:lstStyle/>
          <a:p>
            <a:r>
              <a:rPr lang="en-GB" b="1" dirty="0" smtClean="0"/>
              <a:t>Objective</a:t>
            </a:r>
            <a:r>
              <a:rPr lang="en-GB" dirty="0" smtClean="0"/>
              <a:t>: to cover the key aspects of the </a:t>
            </a:r>
            <a:r>
              <a:rPr lang="en-GB" i="1" dirty="0" smtClean="0"/>
              <a:t>latest</a:t>
            </a:r>
            <a:r>
              <a:rPr lang="en-GB" dirty="0" smtClean="0"/>
              <a:t> L1 safeguarding training vis-à-vis Ofsted requirement</a:t>
            </a:r>
            <a:endParaRPr lang="en-GB" dirty="0"/>
          </a:p>
        </p:txBody>
      </p:sp>
      <p:sp>
        <p:nvSpPr>
          <p:cNvPr id="4" name="TextBox 3"/>
          <p:cNvSpPr txBox="1"/>
          <p:nvPr/>
        </p:nvSpPr>
        <p:spPr>
          <a:xfrm>
            <a:off x="421104" y="5931568"/>
            <a:ext cx="10094495" cy="369332"/>
          </a:xfrm>
          <a:prstGeom prst="rect">
            <a:avLst/>
          </a:prstGeom>
          <a:noFill/>
        </p:spPr>
        <p:txBody>
          <a:bodyPr wrap="square" rtlCol="0">
            <a:spAutoFit/>
          </a:bodyPr>
          <a:lstStyle/>
          <a:p>
            <a:r>
              <a:rPr lang="en-GB" dirty="0" smtClean="0"/>
              <a:t>Note that subsequent (INSET) updates will seek to develop </a:t>
            </a:r>
            <a:r>
              <a:rPr lang="en-GB" b="1" dirty="0" smtClean="0"/>
              <a:t>understanding</a:t>
            </a:r>
            <a:r>
              <a:rPr lang="en-GB" dirty="0" smtClean="0"/>
              <a:t> around these modules</a:t>
            </a:r>
            <a:endParaRPr lang="en-GB" dirty="0"/>
          </a:p>
        </p:txBody>
      </p:sp>
    </p:spTree>
    <p:extLst>
      <p:ext uri="{BB962C8B-B14F-4D97-AF65-F5344CB8AC3E}">
        <p14:creationId xmlns:p14="http://schemas.microsoft.com/office/powerpoint/2010/main" val="399212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525" y="367697"/>
            <a:ext cx="10030327" cy="2031325"/>
          </a:xfrm>
          <a:prstGeom prst="rect">
            <a:avLst/>
          </a:prstGeom>
        </p:spPr>
        <p:txBody>
          <a:bodyPr wrap="square">
            <a:spAutoFit/>
          </a:bodyPr>
          <a:lstStyle/>
          <a:p>
            <a:r>
              <a:rPr lang="en-GB" b="1" dirty="0">
                <a:solidFill>
                  <a:srgbClr val="363636"/>
                </a:solidFill>
                <a:latin typeface="Arial" panose="020B0604020202020204" pitchFamily="34" charset="0"/>
              </a:rPr>
              <a:t>Difference between safeguarding and child protection</a:t>
            </a:r>
          </a:p>
          <a:p>
            <a:r>
              <a:rPr lang="en-GB" dirty="0">
                <a:solidFill>
                  <a:srgbClr val="363636"/>
                </a:solidFill>
                <a:latin typeface="Arial" panose="020B0604020202020204" pitchFamily="34" charset="0"/>
              </a:rPr>
              <a:t>Safeguarding, and promoting the welfare of children, is a broader term than child protection. It encompasses protecting children from maltreatment, preventing impairment of children's health or development, and ensures children grow up in safe circumstances</a:t>
            </a:r>
            <a:r>
              <a:rPr lang="en-GB" dirty="0" smtClean="0">
                <a:solidFill>
                  <a:srgbClr val="363636"/>
                </a:solidFill>
                <a:latin typeface="Arial" panose="020B0604020202020204" pitchFamily="34" charset="0"/>
              </a:rPr>
              <a:t>.</a:t>
            </a:r>
          </a:p>
          <a:p>
            <a:endParaRPr lang="en-GB" dirty="0">
              <a:solidFill>
                <a:srgbClr val="363636"/>
              </a:solidFill>
              <a:latin typeface="Arial" panose="020B0604020202020204" pitchFamily="34" charset="0"/>
            </a:endParaRPr>
          </a:p>
          <a:p>
            <a:r>
              <a:rPr lang="en-GB" dirty="0">
                <a:solidFill>
                  <a:srgbClr val="363636"/>
                </a:solidFill>
                <a:latin typeface="Arial" panose="020B0604020202020204" pitchFamily="34" charset="0"/>
              </a:rPr>
              <a:t>Child protection is part of this definition and refers to activities undertaken to prevent children suffering, or likely to suffer, significant harm.</a:t>
            </a:r>
            <a:endParaRPr lang="en-GB" b="0" i="0" dirty="0">
              <a:solidFill>
                <a:srgbClr val="363636"/>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803358" y="2815389"/>
            <a:ext cx="4079317" cy="3606809"/>
          </a:xfrm>
          <a:prstGeom prst="rect">
            <a:avLst/>
          </a:prstGeom>
        </p:spPr>
      </p:pic>
    </p:spTree>
    <p:extLst>
      <p:ext uri="{BB962C8B-B14F-4D97-AF65-F5344CB8AC3E}">
        <p14:creationId xmlns:p14="http://schemas.microsoft.com/office/powerpoint/2010/main" val="412585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63296" y="176281"/>
            <a:ext cx="3502882" cy="523220"/>
          </a:xfrm>
          <a:prstGeom prst="rect">
            <a:avLst/>
          </a:prstGeom>
        </p:spPr>
        <p:txBody>
          <a:bodyPr wrap="none">
            <a:spAutoFit/>
          </a:bodyPr>
          <a:lstStyle/>
          <a:p>
            <a:pPr algn="ctr"/>
            <a:r>
              <a:rPr lang="en-GB" sz="2800" dirty="0">
                <a:solidFill>
                  <a:srgbClr val="000000"/>
                </a:solidFill>
                <a:latin typeface="NSPCCBold"/>
              </a:rPr>
              <a:t>What is child abuse?</a:t>
            </a:r>
            <a:endParaRPr lang="en-GB" sz="2800" b="0" i="0" dirty="0">
              <a:solidFill>
                <a:srgbClr val="000000"/>
              </a:solidFill>
              <a:effectLst/>
              <a:latin typeface="NSPCCBold"/>
            </a:endParaRPr>
          </a:p>
        </p:txBody>
      </p:sp>
      <p:pic>
        <p:nvPicPr>
          <p:cNvPr id="8" name="Picture 7"/>
          <p:cNvPicPr>
            <a:picLocks noChangeAspect="1"/>
          </p:cNvPicPr>
          <p:nvPr/>
        </p:nvPicPr>
        <p:blipFill>
          <a:blip r:embed="rId2"/>
          <a:stretch>
            <a:fillRect/>
          </a:stretch>
        </p:blipFill>
        <p:spPr>
          <a:xfrm>
            <a:off x="207293" y="1636044"/>
            <a:ext cx="11801475" cy="3609975"/>
          </a:xfrm>
          <a:prstGeom prst="rect">
            <a:avLst/>
          </a:prstGeom>
        </p:spPr>
      </p:pic>
      <p:sp>
        <p:nvSpPr>
          <p:cNvPr id="9" name="Rectangle 8"/>
          <p:cNvSpPr/>
          <p:nvPr/>
        </p:nvSpPr>
        <p:spPr>
          <a:xfrm>
            <a:off x="292769" y="6182562"/>
            <a:ext cx="9224210" cy="400110"/>
          </a:xfrm>
          <a:prstGeom prst="rect">
            <a:avLst/>
          </a:prstGeom>
        </p:spPr>
        <p:txBody>
          <a:bodyPr wrap="square">
            <a:spAutoFit/>
          </a:bodyPr>
          <a:lstStyle/>
          <a:p>
            <a:r>
              <a:rPr lang="en-GB" sz="1000" dirty="0">
                <a:hlinkClick r:id="rId3"/>
              </a:rPr>
              <a:t>https://www.nspcc.org.uk/preventing-abuse/signs-symptoms-effects</a:t>
            </a:r>
            <a:r>
              <a:rPr lang="en-GB" sz="1000" dirty="0" smtClean="0">
                <a:hlinkClick r:id="rId3"/>
              </a:rPr>
              <a:t>/</a:t>
            </a:r>
            <a:endParaRPr lang="en-GB" sz="1000" dirty="0" smtClean="0"/>
          </a:p>
          <a:p>
            <a:endParaRPr lang="en-GB" sz="1000" dirty="0"/>
          </a:p>
        </p:txBody>
      </p:sp>
    </p:spTree>
    <p:extLst>
      <p:ext uri="{BB962C8B-B14F-4D97-AF65-F5344CB8AC3E}">
        <p14:creationId xmlns:p14="http://schemas.microsoft.com/office/powerpoint/2010/main" val="423404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262" y="1566862"/>
            <a:ext cx="11801475" cy="3724275"/>
          </a:xfrm>
          <a:prstGeom prst="rect">
            <a:avLst/>
          </a:prstGeom>
        </p:spPr>
      </p:pic>
    </p:spTree>
    <p:extLst>
      <p:ext uri="{BB962C8B-B14F-4D97-AF65-F5344CB8AC3E}">
        <p14:creationId xmlns:p14="http://schemas.microsoft.com/office/powerpoint/2010/main" val="10010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 y="1395412"/>
            <a:ext cx="11811000" cy="4067175"/>
          </a:xfrm>
          <a:prstGeom prst="rect">
            <a:avLst/>
          </a:prstGeom>
        </p:spPr>
      </p:pic>
    </p:spTree>
    <p:extLst>
      <p:ext uri="{BB962C8B-B14F-4D97-AF65-F5344CB8AC3E}">
        <p14:creationId xmlns:p14="http://schemas.microsoft.com/office/powerpoint/2010/main" val="2337251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550" y="1528762"/>
            <a:ext cx="11772900" cy="3800475"/>
          </a:xfrm>
          <a:prstGeom prst="rect">
            <a:avLst/>
          </a:prstGeom>
        </p:spPr>
      </p:pic>
      <p:sp>
        <p:nvSpPr>
          <p:cNvPr id="3" name="Rectangle 2"/>
          <p:cNvSpPr/>
          <p:nvPr/>
        </p:nvSpPr>
        <p:spPr>
          <a:xfrm>
            <a:off x="504420" y="5518317"/>
            <a:ext cx="11262463" cy="400110"/>
          </a:xfrm>
          <a:prstGeom prst="rect">
            <a:avLst/>
          </a:prstGeom>
        </p:spPr>
        <p:txBody>
          <a:bodyPr wrap="square">
            <a:spAutoFit/>
          </a:bodyPr>
          <a:lstStyle/>
          <a:p>
            <a:r>
              <a:rPr lang="en-GB" sz="2000" dirty="0" smtClean="0"/>
              <a:t>You are </a:t>
            </a:r>
            <a:r>
              <a:rPr lang="en-GB" sz="2000" dirty="0"/>
              <a:t>encouraged to maintain an attitude of </a:t>
            </a:r>
            <a:r>
              <a:rPr lang="en-GB" sz="2000" dirty="0" smtClean="0"/>
              <a:t> ‘</a:t>
            </a:r>
            <a:r>
              <a:rPr lang="en-GB" sz="2000" b="1" dirty="0"/>
              <a:t>it could happen here</a:t>
            </a:r>
            <a:r>
              <a:rPr lang="en-GB" sz="2000" dirty="0"/>
              <a:t>’ where safeguarding is concerned.</a:t>
            </a:r>
            <a:endParaRPr lang="en-GB" sz="2000" b="1" dirty="0"/>
          </a:p>
        </p:txBody>
      </p:sp>
    </p:spTree>
    <p:extLst>
      <p:ext uri="{BB962C8B-B14F-4D97-AF65-F5344CB8AC3E}">
        <p14:creationId xmlns:p14="http://schemas.microsoft.com/office/powerpoint/2010/main" val="326899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263" t="19999" r="32500" b="8895"/>
          <a:stretch/>
        </p:blipFill>
        <p:spPr>
          <a:xfrm>
            <a:off x="657727" y="409074"/>
            <a:ext cx="2315896" cy="2812846"/>
          </a:xfrm>
          <a:prstGeom prst="rect">
            <a:avLst/>
          </a:prstGeom>
        </p:spPr>
      </p:pic>
      <p:sp>
        <p:nvSpPr>
          <p:cNvPr id="3" name="Rectangle 2"/>
          <p:cNvSpPr/>
          <p:nvPr/>
        </p:nvSpPr>
        <p:spPr>
          <a:xfrm>
            <a:off x="3561346" y="1406229"/>
            <a:ext cx="7972926" cy="2308324"/>
          </a:xfrm>
          <a:prstGeom prst="rect">
            <a:avLst/>
          </a:prstGeom>
        </p:spPr>
        <p:txBody>
          <a:bodyPr wrap="square">
            <a:spAutoFit/>
          </a:bodyPr>
          <a:lstStyle/>
          <a:p>
            <a:r>
              <a:rPr lang="en-GB" dirty="0" smtClean="0"/>
              <a:t>Child sexual exploitation is a form of child sexual abuse. It occurs where an individual or group takes advantage of an imbalance of power to coerce, manipulate or deceive a child or young person under the age of 18 into sexual activity (a) in exchange for something the victim needs or wants, and/or (b) for the financial advantage or increased status of the perpetrator or facilitator. The victim may have been sexually exploited even if the sexual activity appears consensual. Child sexual exploitation does not always involve physical contact; it can also occur through the use of technology. </a:t>
            </a:r>
            <a:endParaRPr lang="en-GB" dirty="0"/>
          </a:p>
        </p:txBody>
      </p:sp>
      <p:sp>
        <p:nvSpPr>
          <p:cNvPr id="4" name="Rectangle 3"/>
          <p:cNvSpPr/>
          <p:nvPr/>
        </p:nvSpPr>
        <p:spPr>
          <a:xfrm>
            <a:off x="3561346" y="480809"/>
            <a:ext cx="8021053" cy="923330"/>
          </a:xfrm>
          <a:prstGeom prst="rect">
            <a:avLst/>
          </a:prstGeom>
        </p:spPr>
        <p:txBody>
          <a:bodyPr wrap="square">
            <a:spAutoFit/>
          </a:bodyPr>
          <a:lstStyle/>
          <a:p>
            <a:r>
              <a:rPr lang="en-GB" dirty="0" smtClean="0"/>
              <a:t>A child is anyone who has not yet reached their </a:t>
            </a:r>
            <a:r>
              <a:rPr lang="en-GB" b="1" dirty="0" smtClean="0"/>
              <a:t>18th birthday</a:t>
            </a:r>
            <a:r>
              <a:rPr lang="en-GB" dirty="0" smtClean="0"/>
              <a:t>. Throughout this advice the terms ‘child’ and ‘children’ are used to refer to all those under the age of </a:t>
            </a:r>
            <a:r>
              <a:rPr lang="en-GB" b="1" dirty="0" smtClean="0"/>
              <a:t>18</a:t>
            </a:r>
            <a:r>
              <a:rPr lang="en-GB" dirty="0" smtClean="0"/>
              <a:t>. </a:t>
            </a:r>
            <a:endParaRPr lang="en-GB" dirty="0"/>
          </a:p>
        </p:txBody>
      </p:sp>
      <p:sp>
        <p:nvSpPr>
          <p:cNvPr id="5" name="Rectangle 4"/>
          <p:cNvSpPr/>
          <p:nvPr/>
        </p:nvSpPr>
        <p:spPr>
          <a:xfrm>
            <a:off x="3561346" y="3714553"/>
            <a:ext cx="4632743" cy="369332"/>
          </a:xfrm>
          <a:prstGeom prst="rect">
            <a:avLst/>
          </a:prstGeom>
        </p:spPr>
        <p:txBody>
          <a:bodyPr wrap="none">
            <a:spAutoFit/>
          </a:bodyPr>
          <a:lstStyle/>
          <a:p>
            <a:r>
              <a:rPr lang="en-GB" b="1" dirty="0" smtClean="0"/>
              <a:t>Who is vulnerable to child sexual exploitation</a:t>
            </a:r>
            <a:r>
              <a:rPr lang="en-GB" dirty="0" smtClean="0"/>
              <a:t>?</a:t>
            </a:r>
            <a:endParaRPr lang="en-GB" dirty="0"/>
          </a:p>
        </p:txBody>
      </p:sp>
      <p:sp>
        <p:nvSpPr>
          <p:cNvPr id="6" name="Rectangle 5"/>
          <p:cNvSpPr/>
          <p:nvPr/>
        </p:nvSpPr>
        <p:spPr>
          <a:xfrm>
            <a:off x="3561346" y="4083885"/>
            <a:ext cx="2827121" cy="369332"/>
          </a:xfrm>
          <a:prstGeom prst="rect">
            <a:avLst/>
          </a:prstGeom>
        </p:spPr>
        <p:txBody>
          <a:bodyPr wrap="none">
            <a:spAutoFit/>
          </a:bodyPr>
          <a:lstStyle/>
          <a:p>
            <a:r>
              <a:rPr lang="en-GB" dirty="0" smtClean="0"/>
              <a:t>Any child, in any community</a:t>
            </a:r>
            <a:endParaRPr lang="en-GB" dirty="0"/>
          </a:p>
        </p:txBody>
      </p:sp>
      <p:sp>
        <p:nvSpPr>
          <p:cNvPr id="7" name="Rectangle 6"/>
          <p:cNvSpPr/>
          <p:nvPr/>
        </p:nvSpPr>
        <p:spPr>
          <a:xfrm>
            <a:off x="3561346" y="4453217"/>
            <a:ext cx="4746299" cy="369332"/>
          </a:xfrm>
          <a:prstGeom prst="rect">
            <a:avLst/>
          </a:prstGeom>
        </p:spPr>
        <p:txBody>
          <a:bodyPr wrap="none">
            <a:spAutoFit/>
          </a:bodyPr>
          <a:lstStyle/>
          <a:p>
            <a:r>
              <a:rPr lang="en-GB" dirty="0" smtClean="0"/>
              <a:t>Children aged 12-15 years of age are most at risk</a:t>
            </a:r>
            <a:endParaRPr lang="en-GB" dirty="0"/>
          </a:p>
        </p:txBody>
      </p:sp>
      <p:sp>
        <p:nvSpPr>
          <p:cNvPr id="8" name="Rectangle 7"/>
          <p:cNvSpPr/>
          <p:nvPr/>
        </p:nvSpPr>
        <p:spPr>
          <a:xfrm>
            <a:off x="3561345" y="4822549"/>
            <a:ext cx="7587917" cy="369332"/>
          </a:xfrm>
          <a:prstGeom prst="rect">
            <a:avLst/>
          </a:prstGeom>
        </p:spPr>
        <p:txBody>
          <a:bodyPr wrap="square">
            <a:spAutoFit/>
          </a:bodyPr>
          <a:lstStyle/>
          <a:p>
            <a:r>
              <a:rPr lang="en-GB" dirty="0" smtClean="0"/>
              <a:t>most frequently observed amongst young females; boys are also at risk</a:t>
            </a:r>
            <a:endParaRPr lang="en-GB" dirty="0"/>
          </a:p>
        </p:txBody>
      </p:sp>
      <p:sp>
        <p:nvSpPr>
          <p:cNvPr id="9" name="Rectangle 8"/>
          <p:cNvSpPr/>
          <p:nvPr/>
        </p:nvSpPr>
        <p:spPr>
          <a:xfrm>
            <a:off x="3561344" y="5191881"/>
            <a:ext cx="4739695" cy="369332"/>
          </a:xfrm>
          <a:prstGeom prst="rect">
            <a:avLst/>
          </a:prstGeom>
        </p:spPr>
        <p:txBody>
          <a:bodyPr wrap="none">
            <a:spAutoFit/>
          </a:bodyPr>
          <a:lstStyle/>
          <a:p>
            <a:r>
              <a:rPr lang="en-GB" dirty="0" smtClean="0"/>
              <a:t>Child sexual exploitation affects all ethnic groups</a:t>
            </a:r>
            <a:endParaRPr lang="en-GB" dirty="0"/>
          </a:p>
        </p:txBody>
      </p:sp>
      <p:sp>
        <p:nvSpPr>
          <p:cNvPr id="10" name="Rectangle 9"/>
          <p:cNvSpPr/>
          <p:nvPr/>
        </p:nvSpPr>
        <p:spPr>
          <a:xfrm>
            <a:off x="3561343" y="5561213"/>
            <a:ext cx="8021055" cy="646331"/>
          </a:xfrm>
          <a:prstGeom prst="rect">
            <a:avLst/>
          </a:prstGeom>
        </p:spPr>
        <p:txBody>
          <a:bodyPr wrap="square">
            <a:spAutoFit/>
          </a:bodyPr>
          <a:lstStyle/>
          <a:p>
            <a:r>
              <a:rPr lang="en-GB" dirty="0" smtClean="0"/>
              <a:t>Although the legal age of consent for sexual activity is 16, the SOA recognises the continued vulnerability of 16- and 17-year-olds in particular circumstances.</a:t>
            </a:r>
            <a:endParaRPr lang="en-GB" dirty="0"/>
          </a:p>
        </p:txBody>
      </p:sp>
      <p:pic>
        <p:nvPicPr>
          <p:cNvPr id="11" name="Picture 10"/>
          <p:cNvPicPr>
            <a:picLocks noChangeAspect="1"/>
          </p:cNvPicPr>
          <p:nvPr/>
        </p:nvPicPr>
        <p:blipFill>
          <a:blip r:embed="rId3"/>
          <a:stretch>
            <a:fillRect/>
          </a:stretch>
        </p:blipFill>
        <p:spPr>
          <a:xfrm>
            <a:off x="410808" y="3899219"/>
            <a:ext cx="1951134" cy="2404783"/>
          </a:xfrm>
          <a:prstGeom prst="rect">
            <a:avLst/>
          </a:prstGeom>
        </p:spPr>
      </p:pic>
      <p:cxnSp>
        <p:nvCxnSpPr>
          <p:cNvPr id="13" name="Straight Arrow Connector 12"/>
          <p:cNvCxnSpPr/>
          <p:nvPr/>
        </p:nvCxnSpPr>
        <p:spPr>
          <a:xfrm>
            <a:off x="2361942" y="5530244"/>
            <a:ext cx="1199400" cy="180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2505" y="6396335"/>
            <a:ext cx="11149263" cy="461665"/>
          </a:xfrm>
          <a:prstGeom prst="rect">
            <a:avLst/>
          </a:prstGeom>
        </p:spPr>
        <p:txBody>
          <a:bodyPr wrap="square">
            <a:spAutoFit/>
          </a:bodyPr>
          <a:lstStyle/>
          <a:p>
            <a:r>
              <a:rPr lang="en-GB" sz="1200" dirty="0" smtClean="0">
                <a:hlinkClick r:id="rId4"/>
              </a:rPr>
              <a:t>https://www.gov.uk/government/uploads/system/uploads/attachment_data/file/591905/CSE_Guidance_Annexes_13.02.2017.pdf</a:t>
            </a:r>
            <a:endParaRPr lang="en-GB" sz="1200" dirty="0" smtClean="0"/>
          </a:p>
          <a:p>
            <a:endParaRPr lang="en-GB" sz="1200" dirty="0"/>
          </a:p>
        </p:txBody>
      </p:sp>
    </p:spTree>
    <p:extLst>
      <p:ext uri="{BB962C8B-B14F-4D97-AF65-F5344CB8AC3E}">
        <p14:creationId xmlns:p14="http://schemas.microsoft.com/office/powerpoint/2010/main" val="2987477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1208</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NHaasGroteskDSW01-45Lt</vt:lpstr>
      <vt:lpstr>NSPCCBold</vt:lpstr>
      <vt:lpstr>Open Sans</vt:lpstr>
      <vt:lpstr>Times New Roman</vt:lpstr>
      <vt:lpstr>Office Theme</vt:lpstr>
      <vt:lpstr>Safeguarding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Bhambra ( Assistant Headteacher )</dc:creator>
  <cp:lastModifiedBy>T Bhambra ( Assistant Headteacher )</cp:lastModifiedBy>
  <cp:revision>18</cp:revision>
  <dcterms:created xsi:type="dcterms:W3CDTF">2017-08-29T08:36:48Z</dcterms:created>
  <dcterms:modified xsi:type="dcterms:W3CDTF">2017-08-29T11:24:10Z</dcterms:modified>
</cp:coreProperties>
</file>