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3"/>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4" r:id="rId17"/>
    <p:sldId id="275" r:id="rId18"/>
    <p:sldId id="280" r:id="rId19"/>
    <p:sldId id="281" r:id="rId20"/>
    <p:sldId id="282" r:id="rId21"/>
    <p:sldId id="283" r:id="rId22"/>
    <p:sldId id="284" r:id="rId23"/>
    <p:sldId id="285" r:id="rId24"/>
    <p:sldId id="286" r:id="rId25"/>
    <p:sldId id="287" r:id="rId26"/>
    <p:sldId id="288" r:id="rId27"/>
    <p:sldId id="290" r:id="rId28"/>
    <p:sldId id="292" r:id="rId29"/>
    <p:sldId id="295" r:id="rId30"/>
    <p:sldId id="293" r:id="rId31"/>
    <p:sldId id="296"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901052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088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6933"/>
            <a:ext cx="24384000"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4134" y="4809068"/>
            <a:ext cx="15533872" cy="3292604"/>
          </a:xfrm>
        </p:spPr>
        <p:txBody>
          <a:bodyPr anchor="b">
            <a:noAutofit/>
          </a:bodyPr>
          <a:lstStyle>
            <a:lvl1pPr algn="r">
              <a:defRPr sz="10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4134" y="8101667"/>
            <a:ext cx="15533872" cy="2193798"/>
          </a:xfrm>
        </p:spPr>
        <p:txBody>
          <a:bodyPr anchor="t"/>
          <a:lstStyle>
            <a:lvl1pPr marL="0" indent="0" algn="r">
              <a:buNone/>
              <a:defRPr>
                <a:solidFill>
                  <a:schemeClr val="tx1">
                    <a:lumMod val="50000"/>
                    <a:lumOff val="50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35600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70" y="1219200"/>
            <a:ext cx="17193336" cy="6807200"/>
          </a:xfrm>
        </p:spPr>
        <p:txBody>
          <a:bodyPr anchor="ctr">
            <a:normAutofit/>
          </a:bodyPr>
          <a:lstStyle>
            <a:lvl1pPr algn="l">
              <a:defRPr sz="8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77255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732278" y="7264400"/>
            <a:ext cx="14449048"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
        <p:nvSpPr>
          <p:cNvPr id="20" name="TextBox 19"/>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latin typeface="Arial"/>
              </a:rPr>
              <a:t>”</a:t>
            </a:r>
            <a:endParaRPr lang="en-US" sz="10000" dirty="0">
              <a:solidFill>
                <a:schemeClr val="accent1">
                  <a:lumMod val="60000"/>
                  <a:lumOff val="40000"/>
                </a:schemeClr>
              </a:solidFill>
              <a:latin typeface="Arial"/>
            </a:endParaRPr>
          </a:p>
        </p:txBody>
      </p:sp>
    </p:spTree>
    <p:extLst>
      <p:ext uri="{BB962C8B-B14F-4D97-AF65-F5344CB8AC3E}">
        <p14:creationId xmlns:p14="http://schemas.microsoft.com/office/powerpoint/2010/main" val="244789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4670" y="3863976"/>
            <a:ext cx="17193336" cy="5190920"/>
          </a:xfrm>
        </p:spPr>
        <p:txBody>
          <a:bodyPr anchor="b">
            <a:normAutofit/>
          </a:bodyPr>
          <a:lstStyle>
            <a:lvl1pPr algn="l">
              <a:defRPr sz="8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44211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tx1">
                    <a:lumMod val="75000"/>
                    <a:lumOff val="2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
        <p:nvSpPr>
          <p:cNvPr id="24" name="TextBox 23"/>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643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1599" y="1219200"/>
            <a:ext cx="17176406" cy="6045200"/>
          </a:xfrm>
        </p:spPr>
        <p:txBody>
          <a:bodyPr anchor="ctr">
            <a:normAutofit/>
          </a:bodyPr>
          <a:lstStyle>
            <a:lvl1pPr algn="l">
              <a:defRPr sz="88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18607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35907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5347" y="1219199"/>
            <a:ext cx="2609486" cy="10502902"/>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54670" y="1219200"/>
            <a:ext cx="14120300" cy="1050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76304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05789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4670" y="5401735"/>
            <a:ext cx="17193336" cy="3653162"/>
          </a:xfrm>
        </p:spPr>
        <p:txBody>
          <a:bodyPr anchor="b"/>
          <a:lstStyle>
            <a:lvl1pPr algn="l">
              <a:defRPr sz="8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670" y="9054896"/>
            <a:ext cx="17193336" cy="1720800"/>
          </a:xfrm>
        </p:spPr>
        <p:txBody>
          <a:bodyPr anchor="t"/>
          <a:lstStyle>
            <a:lvl1pPr marL="0" indent="0" algn="l">
              <a:buNone/>
              <a:defRPr sz="40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4453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54669" y="4321178"/>
            <a:ext cx="8368070" cy="7761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9940" y="4321179"/>
            <a:ext cx="8368068" cy="7761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97996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51491" y="4321966"/>
            <a:ext cx="837124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1351491" y="5474491"/>
            <a:ext cx="8371246" cy="66082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6766" y="4321966"/>
            <a:ext cx="837123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10176769" y="5474491"/>
            <a:ext cx="8371234" cy="66082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5310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668" y="1219200"/>
            <a:ext cx="17193336" cy="2641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16819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11265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68" y="2997208"/>
            <a:ext cx="7709056" cy="2556932"/>
          </a:xfrm>
        </p:spPr>
        <p:txBody>
          <a:bodyPr anchor="b">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9520923" y="1029849"/>
            <a:ext cx="9027082" cy="110528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54668" y="5554139"/>
            <a:ext cx="7709056" cy="5168898"/>
          </a:xfrm>
        </p:spPr>
        <p:txBody>
          <a:bodyPr>
            <a:normAutofit/>
          </a:bodyPr>
          <a:lstStyle>
            <a:lvl1pPr marL="0" indent="0">
              <a:buNone/>
              <a:defRPr sz="2800"/>
            </a:lvl1pPr>
            <a:lvl2pPr marL="914126" indent="0">
              <a:buNone/>
              <a:defRPr sz="2800"/>
            </a:lvl2pPr>
            <a:lvl3pPr marL="1828252" indent="0">
              <a:buNone/>
              <a:defRPr sz="2400"/>
            </a:lvl3pPr>
            <a:lvl4pPr marL="2742378" indent="0">
              <a:buNone/>
              <a:defRPr sz="2000"/>
            </a:lvl4pPr>
            <a:lvl5pPr marL="3656502" indent="0">
              <a:buNone/>
              <a:defRPr sz="2000"/>
            </a:lvl5pPr>
            <a:lvl6pPr marL="4570628" indent="0">
              <a:buNone/>
              <a:defRPr sz="2000"/>
            </a:lvl6pPr>
            <a:lvl7pPr marL="5484754" indent="0">
              <a:buNone/>
              <a:defRPr sz="2000"/>
            </a:lvl7pPr>
            <a:lvl8pPr marL="6398880" indent="0">
              <a:buNone/>
              <a:defRPr sz="2000"/>
            </a:lvl8pPr>
            <a:lvl9pPr marL="7313006"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579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69" y="9601200"/>
            <a:ext cx="17193334" cy="1133476"/>
          </a:xfrm>
        </p:spPr>
        <p:txBody>
          <a:bodyPr anchor="b">
            <a:normAutofit/>
          </a:bodyPr>
          <a:lstStyle>
            <a:lvl1pPr algn="l">
              <a:defRPr sz="4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54668" y="1219200"/>
            <a:ext cx="17193336" cy="7691436"/>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354669" y="10734676"/>
            <a:ext cx="17193334" cy="1348048"/>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5448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6933"/>
            <a:ext cx="2438400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668" y="1219200"/>
            <a:ext cx="17193336" cy="2641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54668" y="4321179"/>
            <a:ext cx="17193336" cy="77615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410267" y="12082725"/>
            <a:ext cx="1823878"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B61BEF0D-F0BB-DE4B-95CE-6DB70DBA9567}" type="datetimeFigureOut">
              <a:rPr lang="en-US" dirty="0"/>
              <a:pPr/>
              <a:t>1/30/2017</a:t>
            </a:fld>
            <a:endParaRPr lang="en-US" dirty="0"/>
          </a:p>
        </p:txBody>
      </p:sp>
      <p:sp>
        <p:nvSpPr>
          <p:cNvPr id="5" name="Footer Placeholder 4"/>
          <p:cNvSpPr>
            <a:spLocks noGrp="1"/>
          </p:cNvSpPr>
          <p:nvPr>
            <p:ph type="ftr" sz="quarter" idx="3"/>
          </p:nvPr>
        </p:nvSpPr>
        <p:spPr>
          <a:xfrm>
            <a:off x="1354668" y="12082725"/>
            <a:ext cx="12595224"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81327" y="12082725"/>
            <a:ext cx="1366678" cy="730250"/>
          </a:xfrm>
          <a:prstGeom prst="rect">
            <a:avLst/>
          </a:prstGeom>
        </p:spPr>
        <p:txBody>
          <a:bodyPr vert="horz" lIns="91440" tIns="45720" rIns="91440" bIns="45720" rtlCol="0" anchor="ctr"/>
          <a:lstStyle>
            <a:lvl1pPr algn="r">
              <a:defRPr sz="1800">
                <a:solidFill>
                  <a:schemeClr val="accent1"/>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3187903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14400" rtl="0" eaLnBrk="1" latinLnBrk="0" hangingPunct="1">
        <a:spcBef>
          <a:spcPct val="0"/>
        </a:spcBef>
        <a:buNone/>
        <a:defRPr sz="7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coventrylscb.org.uk/files/Deeper%20Analysis%20Report%20version%204%203.3.14.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835F318C-5ED7-4A41-8696-8F5CCC429CF6-L0-001.jpeg"/>
          <p:cNvPicPr>
            <a:picLocks noChangeAspect="1"/>
          </p:cNvPicPr>
          <p:nvPr/>
        </p:nvPicPr>
        <p:blipFill>
          <a:blip r:embed="rId2">
            <a:extLst/>
          </a:blip>
          <a:srcRect l="1117" t="22613" r="2923" b="9775"/>
          <a:stretch>
            <a:fillRect/>
          </a:stretch>
        </p:blipFill>
        <p:spPr>
          <a:xfrm>
            <a:off x="0" y="0"/>
            <a:ext cx="24384001" cy="13716000"/>
          </a:xfrm>
          <a:prstGeom prst="rect">
            <a:avLst/>
          </a:prstGeom>
          <a:ln w="12700">
            <a:miter lim="400000"/>
          </a:ln>
        </p:spPr>
      </p:pic>
      <p:sp>
        <p:nvSpPr>
          <p:cNvPr id="120" name="Shape 120"/>
          <p:cNvSpPr/>
          <p:nvPr/>
        </p:nvSpPr>
        <p:spPr>
          <a:xfrm>
            <a:off x="-1" y="9199819"/>
            <a:ext cx="24384001" cy="3086291"/>
          </a:xfrm>
          <a:prstGeom prst="rect">
            <a:avLst/>
          </a:prstGeom>
          <a:solidFill>
            <a:srgbClr val="000000">
              <a:alpha val="29000"/>
            </a:srgbClr>
          </a:solidFill>
          <a:ln w="12700">
            <a:miter lim="400000"/>
          </a:ln>
        </p:spPr>
        <p:txBody>
          <a:bodyPr lIns="50800" tIns="50800" rIns="50800" bIns="50800" anchor="ctr"/>
          <a:lstStyle/>
          <a:p>
            <a:pPr>
              <a:defRPr sz="3200">
                <a:solidFill>
                  <a:srgbClr val="FFFFFF"/>
                </a:solidFill>
              </a:defRPr>
            </a:pPr>
            <a:endParaRPr/>
          </a:p>
        </p:txBody>
      </p:sp>
      <p:pic>
        <p:nvPicPr>
          <p:cNvPr id="121" name="C07AFE33-3588-4108-9F0C-95A81B7B9461-L0-001.jpeg"/>
          <p:cNvPicPr>
            <a:picLocks noChangeAspect="1"/>
          </p:cNvPicPr>
          <p:nvPr/>
        </p:nvPicPr>
        <p:blipFill>
          <a:blip r:embed="rId3">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sp>
        <p:nvSpPr>
          <p:cNvPr id="122" name="Shape 122"/>
          <p:cNvSpPr/>
          <p:nvPr/>
        </p:nvSpPr>
        <p:spPr>
          <a:xfrm>
            <a:off x="9855200" y="10988319"/>
            <a:ext cx="12050002" cy="2595582"/>
          </a:xfrm>
          <a:prstGeom prst="rect">
            <a:avLst/>
          </a:prstGeom>
          <a:solidFill>
            <a:schemeClr val="accent2">
              <a:lumMod val="40000"/>
              <a:lumOff val="60000"/>
            </a:schemeClr>
          </a:solidFill>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0" b="1">
                <a:solidFill>
                  <a:srgbClr val="FFFFFF"/>
                </a:solidFill>
                <a:latin typeface="American Typewriter"/>
                <a:ea typeface="American Typewriter"/>
                <a:cs typeface="American Typewriter"/>
                <a:sym typeface="American Typewriter"/>
              </a:defRPr>
            </a:lvl1pPr>
          </a:lstStyle>
          <a:p>
            <a:r>
              <a:rPr sz="5400" dirty="0" smtClean="0"/>
              <a:t>Safeguarding</a:t>
            </a:r>
            <a:endParaRPr lang="en-GB" sz="5400" dirty="0" smtClean="0"/>
          </a:p>
          <a:p>
            <a:r>
              <a:rPr lang="en-GB" sz="5400" dirty="0" smtClean="0"/>
              <a:t>Update for all staff</a:t>
            </a:r>
          </a:p>
          <a:p>
            <a:r>
              <a:rPr lang="en-GB" sz="5400" dirty="0" smtClean="0"/>
              <a:t>30</a:t>
            </a:r>
            <a:r>
              <a:rPr lang="en-GB" sz="5400" baseline="30000" dirty="0" smtClean="0"/>
              <a:t>th</a:t>
            </a:r>
            <a:r>
              <a:rPr lang="en-GB" sz="5400" dirty="0" smtClean="0"/>
              <a:t> January 2017</a:t>
            </a:r>
            <a:endParaRPr sz="5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24" name="Shape 224"/>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25" name="Shape 225"/>
          <p:cNvSpPr/>
          <p:nvPr/>
        </p:nvSpPr>
        <p:spPr>
          <a:xfrm>
            <a:off x="5937082" y="41771"/>
            <a:ext cx="12509836" cy="3180358"/>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rPr dirty="0"/>
              <a:t>Question </a:t>
            </a:r>
            <a:r>
              <a:rPr lang="en-GB" dirty="0" smtClean="0"/>
              <a:t>5</a:t>
            </a:r>
            <a:endParaRPr dirty="0"/>
          </a:p>
        </p:txBody>
      </p:sp>
      <p:sp>
        <p:nvSpPr>
          <p:cNvPr id="226" name="Shape 226"/>
          <p:cNvSpPr/>
          <p:nvPr/>
        </p:nvSpPr>
        <p:spPr>
          <a:xfrm>
            <a:off x="798493" y="4802668"/>
            <a:ext cx="22787013"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t>Who can contact Social Care services if they are concerned?</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31" name="Shape 231"/>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pic>
        <p:nvPicPr>
          <p:cNvPr id="232" name="7DC84752-A0E7-408C-9038-2AF3C8B81E63-L0-001.jpeg"/>
          <p:cNvPicPr>
            <a:picLocks noChangeAspect="1"/>
          </p:cNvPicPr>
          <p:nvPr/>
        </p:nvPicPr>
        <p:blipFill>
          <a:blip r:embed="rId3">
            <a:extLst/>
          </a:blip>
          <a:stretch>
            <a:fillRect/>
          </a:stretch>
        </p:blipFill>
        <p:spPr>
          <a:xfrm>
            <a:off x="-338336" y="-1081605"/>
            <a:ext cx="25060673" cy="15480834"/>
          </a:xfrm>
          <a:prstGeom prst="rect">
            <a:avLst/>
          </a:prstGeom>
          <a:ln w="12700">
            <a:miter lim="400000"/>
          </a:ln>
        </p:spPr>
      </p:pic>
      <p:sp>
        <p:nvSpPr>
          <p:cNvPr id="233" name="Shape 233"/>
          <p:cNvSpPr/>
          <p:nvPr/>
        </p:nvSpPr>
        <p:spPr>
          <a:xfrm>
            <a:off x="-1" y="9190514"/>
            <a:ext cx="24384002" cy="3159250"/>
          </a:xfrm>
          <a:prstGeom prst="rect">
            <a:avLst/>
          </a:prstGeom>
          <a:solidFill>
            <a:srgbClr val="000000">
              <a:alpha val="69000"/>
            </a:srgbClr>
          </a:solidFill>
          <a:ln w="12700">
            <a:miter lim="400000"/>
          </a:ln>
        </p:spPr>
        <p:txBody>
          <a:bodyPr lIns="50800" tIns="50800" rIns="50800" bIns="50800" anchor="ctr"/>
          <a:lstStyle/>
          <a:p>
            <a:pPr>
              <a:defRPr sz="3200">
                <a:solidFill>
                  <a:srgbClr val="FFFFFF"/>
                </a:solidFill>
              </a:defRPr>
            </a:pPr>
            <a:endParaRPr/>
          </a:p>
        </p:txBody>
      </p:sp>
      <p:pic>
        <p:nvPicPr>
          <p:cNvPr id="235" name="C07AFE33-3588-4108-9F0C-95A81B7B9461-L0-001.jpeg"/>
          <p:cNvPicPr>
            <a:picLocks noChangeAspect="1"/>
          </p:cNvPicPr>
          <p:nvPr/>
        </p:nvPicPr>
        <p:blipFill>
          <a:blip r:embed="rId4">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sp>
        <p:nvSpPr>
          <p:cNvPr id="236" name="Shape 236"/>
          <p:cNvSpPr/>
          <p:nvPr/>
        </p:nvSpPr>
        <p:spPr>
          <a:xfrm>
            <a:off x="7245287" y="9190514"/>
            <a:ext cx="9893425" cy="284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0" b="1">
                <a:solidFill>
                  <a:srgbClr val="FFFFFF"/>
                </a:solidFill>
                <a:latin typeface="Helvetica"/>
                <a:ea typeface="Helvetica"/>
                <a:cs typeface="Helvetica"/>
                <a:sym typeface="Helvetica"/>
              </a:defRPr>
            </a:lvl1pPr>
          </a:lstStyle>
          <a:p>
            <a:r>
              <a:t>Anybody</a:t>
            </a:r>
          </a:p>
        </p:txBody>
      </p:sp>
      <p:pic>
        <p:nvPicPr>
          <p:cNvPr id="237" name="CC22CD2F-FB38-45D9-9977-CFAFA0E402E8-L0-001.jpeg"/>
          <p:cNvPicPr>
            <a:picLocks noChangeAspect="1"/>
          </p:cNvPicPr>
          <p:nvPr/>
        </p:nvPicPr>
        <p:blipFill>
          <a:blip r:embed="rId5">
            <a:extLst/>
          </a:blip>
          <a:srcRect l="2168" t="1852" r="1552" b="1869"/>
          <a:stretch>
            <a:fillRect/>
          </a:stretch>
        </p:blipFill>
        <p:spPr>
          <a:xfrm>
            <a:off x="19307748" y="8504502"/>
            <a:ext cx="4216818" cy="4216824"/>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6"/>
                  <a:pt x="5409" y="1414"/>
                </a:cubicBezTo>
                <a:cubicBezTo>
                  <a:pt x="4726" y="1727"/>
                  <a:pt x="4255" y="2199"/>
                  <a:pt x="3679" y="2588"/>
                </a:cubicBezTo>
                <a:cubicBezTo>
                  <a:pt x="3180" y="3164"/>
                  <a:pt x="2545" y="3625"/>
                  <a:pt x="2181" y="4277"/>
                </a:cubicBezTo>
                <a:cubicBezTo>
                  <a:pt x="1214" y="5391"/>
                  <a:pt x="700" y="6806"/>
                  <a:pt x="265" y="8217"/>
                </a:cubicBezTo>
                <a:cubicBezTo>
                  <a:pt x="-125" y="10174"/>
                  <a:pt x="-113" y="12280"/>
                  <a:pt x="498" y="14175"/>
                </a:cubicBezTo>
                <a:cubicBezTo>
                  <a:pt x="923" y="15231"/>
                  <a:pt x="1386" y="16379"/>
                  <a:pt x="2135" y="17224"/>
                </a:cubicBezTo>
                <a:cubicBezTo>
                  <a:pt x="2554" y="17942"/>
                  <a:pt x="3294" y="18560"/>
                  <a:pt x="3911" y="19149"/>
                </a:cubicBezTo>
                <a:cubicBezTo>
                  <a:pt x="4694" y="19642"/>
                  <a:pt x="5507" y="20367"/>
                  <a:pt x="6484" y="20649"/>
                </a:cubicBezTo>
                <a:cubicBezTo>
                  <a:pt x="8058" y="21483"/>
                  <a:pt x="9875" y="21565"/>
                  <a:pt x="11628" y="21541"/>
                </a:cubicBezTo>
                <a:cubicBezTo>
                  <a:pt x="12876" y="21425"/>
                  <a:pt x="14093" y="21046"/>
                  <a:pt x="15227" y="20603"/>
                </a:cubicBezTo>
                <a:cubicBezTo>
                  <a:pt x="15907" y="20178"/>
                  <a:pt x="16706" y="19858"/>
                  <a:pt x="17238" y="19335"/>
                </a:cubicBezTo>
                <a:cubicBezTo>
                  <a:pt x="17905" y="18942"/>
                  <a:pt x="18466" y="18271"/>
                  <a:pt x="19015" y="17695"/>
                </a:cubicBezTo>
                <a:cubicBezTo>
                  <a:pt x="19572" y="16863"/>
                  <a:pt x="20291" y="16013"/>
                  <a:pt x="20605" y="14973"/>
                </a:cubicBezTo>
                <a:cubicBezTo>
                  <a:pt x="21237" y="13682"/>
                  <a:pt x="21475" y="12215"/>
                  <a:pt x="21474" y="10752"/>
                </a:cubicBezTo>
                <a:cubicBezTo>
                  <a:pt x="21474" y="10264"/>
                  <a:pt x="21447" y="9776"/>
                  <a:pt x="21400" y="9296"/>
                </a:cubicBezTo>
                <a:cubicBezTo>
                  <a:pt x="21117" y="7570"/>
                  <a:pt x="20506" y="5847"/>
                  <a:pt x="19435" y="4464"/>
                </a:cubicBezTo>
                <a:cubicBezTo>
                  <a:pt x="19005" y="3744"/>
                  <a:pt x="18306" y="3088"/>
                  <a:pt x="17659" y="2495"/>
                </a:cubicBezTo>
                <a:cubicBezTo>
                  <a:pt x="16880" y="1980"/>
                  <a:pt x="16075" y="1248"/>
                  <a:pt x="15088" y="945"/>
                </a:cubicBezTo>
                <a:cubicBezTo>
                  <a:pt x="13489" y="91"/>
                  <a:pt x="11641" y="-35"/>
                  <a:pt x="9851" y="7"/>
                </a:cubicBezTo>
                <a:close/>
              </a:path>
            </a:pathLst>
          </a:custGeom>
          <a:ln w="25400">
            <a:miter lim="400000"/>
          </a:ln>
          <a:effectLst>
            <a:outerShdw blurRad="254000" dist="127000" dir="5400000" rotWithShape="0">
              <a:srgbClr val="000000">
                <a:alpha val="70000"/>
              </a:srgbClr>
            </a:outerShdw>
          </a:effec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42" name="Shape 242"/>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43" name="Shape 243"/>
          <p:cNvSpPr/>
          <p:nvPr/>
        </p:nvSpPr>
        <p:spPr>
          <a:xfrm>
            <a:off x="5937082" y="41771"/>
            <a:ext cx="12509836" cy="3180358"/>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rPr dirty="0"/>
              <a:t>Question </a:t>
            </a:r>
            <a:r>
              <a:rPr lang="en-GB" dirty="0" smtClean="0"/>
              <a:t>6</a:t>
            </a:r>
            <a:endParaRPr dirty="0"/>
          </a:p>
        </p:txBody>
      </p:sp>
      <p:sp>
        <p:nvSpPr>
          <p:cNvPr id="244" name="Shape 244"/>
          <p:cNvSpPr/>
          <p:nvPr/>
        </p:nvSpPr>
        <p:spPr>
          <a:xfrm>
            <a:off x="798493" y="4679556"/>
            <a:ext cx="22787013"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t>In Serious Case Reviews, which six factors often lead to safeguarding failures?</a:t>
            </a:r>
          </a:p>
        </p:txBody>
      </p:sp>
      <p:sp>
        <p:nvSpPr>
          <p:cNvPr id="245" name="Shape 245"/>
          <p:cNvSpPr/>
          <p:nvPr/>
        </p:nvSpPr>
        <p:spPr>
          <a:xfrm rot="16200000">
            <a:off x="-3953052" y="9213171"/>
            <a:ext cx="8464904" cy="48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500">
                <a:solidFill>
                  <a:srgbClr val="FFFFFF"/>
                </a:solidFill>
              </a:defRPr>
            </a:lvl1pPr>
          </a:lstStyle>
          <a:p>
            <a:r>
              <a:t>© 2016 Andrew Hall | safeguarding.pro</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49" name="Shape 249"/>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pic>
        <p:nvPicPr>
          <p:cNvPr id="251" name="CC22CD2F-FB38-45D9-9977-CFAFA0E402E8-L0-001.jpeg"/>
          <p:cNvPicPr>
            <a:picLocks noChangeAspect="1"/>
          </p:cNvPicPr>
          <p:nvPr/>
        </p:nvPicPr>
        <p:blipFill>
          <a:blip r:embed="rId3">
            <a:extLst/>
          </a:blip>
          <a:srcRect l="2163" t="1851" r="1553" b="1878"/>
          <a:stretch>
            <a:fillRect/>
          </a:stretch>
        </p:blipFill>
        <p:spPr>
          <a:xfrm>
            <a:off x="7766260" y="3344410"/>
            <a:ext cx="1424467" cy="1424281"/>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pic>
        <p:nvPicPr>
          <p:cNvPr id="252" name="C07AFE33-3588-4108-9F0C-95A81B7B9461-L0-001.jpeg"/>
          <p:cNvPicPr>
            <a:picLocks noChangeAspect="1"/>
          </p:cNvPicPr>
          <p:nvPr/>
        </p:nvPicPr>
        <p:blipFill>
          <a:blip r:embed="rId4">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sp>
        <p:nvSpPr>
          <p:cNvPr id="253" name="Shape 253"/>
          <p:cNvSpPr/>
          <p:nvPr/>
        </p:nvSpPr>
        <p:spPr>
          <a:xfrm>
            <a:off x="9546607" y="3263900"/>
            <a:ext cx="13884908"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Failure to act soon enough </a:t>
            </a:r>
          </a:p>
        </p:txBody>
      </p:sp>
      <p:sp>
        <p:nvSpPr>
          <p:cNvPr id="254" name="Shape 254"/>
          <p:cNvSpPr/>
          <p:nvPr/>
        </p:nvSpPr>
        <p:spPr>
          <a:xfrm>
            <a:off x="9546607" y="4929802"/>
            <a:ext cx="13884908"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Poor record-keeping</a:t>
            </a:r>
          </a:p>
        </p:txBody>
      </p:sp>
      <p:sp>
        <p:nvSpPr>
          <p:cNvPr id="255" name="Shape 255"/>
          <p:cNvSpPr/>
          <p:nvPr/>
        </p:nvSpPr>
        <p:spPr>
          <a:xfrm>
            <a:off x="9546607" y="8261608"/>
            <a:ext cx="13884908"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Failure to re-assess</a:t>
            </a:r>
          </a:p>
        </p:txBody>
      </p:sp>
      <p:sp>
        <p:nvSpPr>
          <p:cNvPr id="256" name="Shape 256"/>
          <p:cNvSpPr/>
          <p:nvPr/>
        </p:nvSpPr>
        <p:spPr>
          <a:xfrm>
            <a:off x="9546607" y="9927511"/>
            <a:ext cx="13884908"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Sharing too slowly</a:t>
            </a:r>
          </a:p>
        </p:txBody>
      </p:sp>
      <p:sp>
        <p:nvSpPr>
          <p:cNvPr id="257" name="Shape 257"/>
          <p:cNvSpPr/>
          <p:nvPr/>
        </p:nvSpPr>
        <p:spPr>
          <a:xfrm>
            <a:off x="9546607" y="6595705"/>
            <a:ext cx="13884908"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Failure to listen to the child</a:t>
            </a:r>
          </a:p>
        </p:txBody>
      </p:sp>
      <p:sp>
        <p:nvSpPr>
          <p:cNvPr id="258" name="Shape 258"/>
          <p:cNvSpPr/>
          <p:nvPr/>
        </p:nvSpPr>
        <p:spPr>
          <a:xfrm>
            <a:off x="9546607" y="11593414"/>
            <a:ext cx="14273207"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Lack of challenge to inaction</a:t>
            </a:r>
          </a:p>
        </p:txBody>
      </p:sp>
      <p:pic>
        <p:nvPicPr>
          <p:cNvPr id="259" name="CC22CD2F-FB38-45D9-9977-CFAFA0E402E8-L0-001.jpeg"/>
          <p:cNvPicPr>
            <a:picLocks noChangeAspect="1"/>
          </p:cNvPicPr>
          <p:nvPr/>
        </p:nvPicPr>
        <p:blipFill>
          <a:blip r:embed="rId3">
            <a:extLst/>
          </a:blip>
          <a:srcRect l="2163" t="1851" r="1553" b="1878"/>
          <a:stretch>
            <a:fillRect/>
          </a:stretch>
        </p:blipFill>
        <p:spPr>
          <a:xfrm>
            <a:off x="7766260" y="5010313"/>
            <a:ext cx="1424467" cy="1424281"/>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pic>
        <p:nvPicPr>
          <p:cNvPr id="260" name="CC22CD2F-FB38-45D9-9977-CFAFA0E402E8-L0-001.jpeg"/>
          <p:cNvPicPr>
            <a:picLocks noChangeAspect="1"/>
          </p:cNvPicPr>
          <p:nvPr/>
        </p:nvPicPr>
        <p:blipFill>
          <a:blip r:embed="rId3">
            <a:extLst/>
          </a:blip>
          <a:srcRect l="2163" t="1851" r="1553" b="1878"/>
          <a:stretch>
            <a:fillRect/>
          </a:stretch>
        </p:blipFill>
        <p:spPr>
          <a:xfrm>
            <a:off x="7766260" y="6676215"/>
            <a:ext cx="1424467" cy="1424282"/>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pic>
        <p:nvPicPr>
          <p:cNvPr id="261" name="CC22CD2F-FB38-45D9-9977-CFAFA0E402E8-L0-001.jpeg"/>
          <p:cNvPicPr>
            <a:picLocks noChangeAspect="1"/>
          </p:cNvPicPr>
          <p:nvPr/>
        </p:nvPicPr>
        <p:blipFill>
          <a:blip r:embed="rId3">
            <a:extLst/>
          </a:blip>
          <a:srcRect l="2163" t="1851" r="1553" b="1878"/>
          <a:stretch>
            <a:fillRect/>
          </a:stretch>
        </p:blipFill>
        <p:spPr>
          <a:xfrm>
            <a:off x="7766260" y="8342118"/>
            <a:ext cx="1424467" cy="1424282"/>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pic>
        <p:nvPicPr>
          <p:cNvPr id="262" name="CC22CD2F-FB38-45D9-9977-CFAFA0E402E8-L0-001.jpeg"/>
          <p:cNvPicPr>
            <a:picLocks noChangeAspect="1"/>
          </p:cNvPicPr>
          <p:nvPr/>
        </p:nvPicPr>
        <p:blipFill>
          <a:blip r:embed="rId3">
            <a:extLst/>
          </a:blip>
          <a:srcRect l="2163" t="1851" r="1553" b="1878"/>
          <a:stretch>
            <a:fillRect/>
          </a:stretch>
        </p:blipFill>
        <p:spPr>
          <a:xfrm>
            <a:off x="7766260" y="10008021"/>
            <a:ext cx="1424467" cy="1424282"/>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pic>
        <p:nvPicPr>
          <p:cNvPr id="263" name="CC22CD2F-FB38-45D9-9977-CFAFA0E402E8-L0-001.jpeg"/>
          <p:cNvPicPr>
            <a:picLocks noChangeAspect="1"/>
          </p:cNvPicPr>
          <p:nvPr/>
        </p:nvPicPr>
        <p:blipFill>
          <a:blip r:embed="rId3">
            <a:extLst/>
          </a:blip>
          <a:srcRect l="2163" t="1851" r="1553" b="1878"/>
          <a:stretch>
            <a:fillRect/>
          </a:stretch>
        </p:blipFill>
        <p:spPr>
          <a:xfrm>
            <a:off x="7766260" y="11673924"/>
            <a:ext cx="1424467" cy="1424281"/>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6" y="619"/>
                  <a:pt x="5410" y="1417"/>
                </a:cubicBezTo>
                <a:cubicBezTo>
                  <a:pt x="4726" y="1731"/>
                  <a:pt x="4256" y="2200"/>
                  <a:pt x="3680" y="2588"/>
                </a:cubicBezTo>
                <a:cubicBezTo>
                  <a:pt x="3182" y="3165"/>
                  <a:pt x="2548" y="3623"/>
                  <a:pt x="2185" y="4275"/>
                </a:cubicBezTo>
                <a:cubicBezTo>
                  <a:pt x="1217" y="5389"/>
                  <a:pt x="699" y="6809"/>
                  <a:pt x="264" y="8220"/>
                </a:cubicBezTo>
                <a:cubicBezTo>
                  <a:pt x="-126" y="10176"/>
                  <a:pt x="-113" y="12281"/>
                  <a:pt x="498" y="14175"/>
                </a:cubicBezTo>
                <a:cubicBezTo>
                  <a:pt x="922" y="15232"/>
                  <a:pt x="1388" y="16379"/>
                  <a:pt x="2137" y="17225"/>
                </a:cubicBezTo>
                <a:cubicBezTo>
                  <a:pt x="2556" y="17943"/>
                  <a:pt x="3297" y="18563"/>
                  <a:pt x="3914" y="19152"/>
                </a:cubicBezTo>
                <a:cubicBezTo>
                  <a:pt x="4696" y="19646"/>
                  <a:pt x="5509" y="20371"/>
                  <a:pt x="6486" y="20653"/>
                </a:cubicBezTo>
                <a:cubicBezTo>
                  <a:pt x="8060" y="21487"/>
                  <a:pt x="9873" y="21565"/>
                  <a:pt x="11626" y="21541"/>
                </a:cubicBezTo>
                <a:cubicBezTo>
                  <a:pt x="12874" y="21425"/>
                  <a:pt x="14093" y="21048"/>
                  <a:pt x="15227" y="20605"/>
                </a:cubicBezTo>
                <a:cubicBezTo>
                  <a:pt x="15907" y="20180"/>
                  <a:pt x="16705" y="19861"/>
                  <a:pt x="17238" y="19338"/>
                </a:cubicBezTo>
                <a:cubicBezTo>
                  <a:pt x="17904" y="18945"/>
                  <a:pt x="18465" y="18270"/>
                  <a:pt x="19015" y="17693"/>
                </a:cubicBezTo>
                <a:cubicBezTo>
                  <a:pt x="19571" y="16861"/>
                  <a:pt x="20292" y="16013"/>
                  <a:pt x="20606" y="14974"/>
                </a:cubicBezTo>
                <a:cubicBezTo>
                  <a:pt x="21237" y="13682"/>
                  <a:pt x="21474" y="12216"/>
                  <a:pt x="21473" y="10753"/>
                </a:cubicBezTo>
                <a:cubicBezTo>
                  <a:pt x="21473" y="10265"/>
                  <a:pt x="21449" y="9780"/>
                  <a:pt x="21402" y="9300"/>
                </a:cubicBezTo>
                <a:cubicBezTo>
                  <a:pt x="21119" y="7574"/>
                  <a:pt x="20504" y="5851"/>
                  <a:pt x="19433" y="4467"/>
                </a:cubicBezTo>
                <a:cubicBezTo>
                  <a:pt x="19003" y="3748"/>
                  <a:pt x="18304" y="3085"/>
                  <a:pt x="17656" y="2492"/>
                </a:cubicBezTo>
                <a:cubicBezTo>
                  <a:pt x="16878" y="1977"/>
                  <a:pt x="16077" y="1245"/>
                  <a:pt x="15090" y="943"/>
                </a:cubicBezTo>
                <a:cubicBezTo>
                  <a:pt x="13491" y="89"/>
                  <a:pt x="11638" y="-35"/>
                  <a:pt x="9849" y="7"/>
                </a:cubicBezTo>
                <a:close/>
              </a:path>
            </a:pathLst>
          </a:cu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68" name="Shape 268"/>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69" name="Shape 269"/>
          <p:cNvSpPr/>
          <p:nvPr/>
        </p:nvSpPr>
        <p:spPr>
          <a:xfrm>
            <a:off x="5937082" y="41771"/>
            <a:ext cx="12509836" cy="3180358"/>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rPr dirty="0"/>
              <a:t>Question </a:t>
            </a:r>
            <a:r>
              <a:rPr lang="en-GB" dirty="0" smtClean="0"/>
              <a:t>7</a:t>
            </a:r>
            <a:endParaRPr dirty="0"/>
          </a:p>
        </p:txBody>
      </p:sp>
      <p:sp>
        <p:nvSpPr>
          <p:cNvPr id="270" name="Shape 270"/>
          <p:cNvSpPr/>
          <p:nvPr/>
        </p:nvSpPr>
        <p:spPr>
          <a:xfrm>
            <a:off x="798493" y="4597482"/>
            <a:ext cx="22787013"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t>What is the difference between Safeguarding and Child Protection?</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75" name="Shape 275"/>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76" name="Shape 276"/>
          <p:cNvSpPr/>
          <p:nvPr/>
        </p:nvSpPr>
        <p:spPr>
          <a:xfrm>
            <a:off x="-1" y="-156536"/>
            <a:ext cx="24599554" cy="14051380"/>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277" name="Shape 277"/>
          <p:cNvSpPr/>
          <p:nvPr/>
        </p:nvSpPr>
        <p:spPr>
          <a:xfrm>
            <a:off x="5616324" y="7944532"/>
            <a:ext cx="17990332"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8000" b="1">
                <a:latin typeface="Helvetica"/>
                <a:ea typeface="Helvetica"/>
                <a:cs typeface="Helvetica"/>
                <a:sym typeface="Helvetica"/>
              </a:defRPr>
            </a:lvl1pPr>
          </a:lstStyle>
          <a:p>
            <a:r>
              <a:t>Safeguarding is for everyone.</a:t>
            </a:r>
          </a:p>
        </p:txBody>
      </p:sp>
      <p:pic>
        <p:nvPicPr>
          <p:cNvPr id="279" name="C07AFE33-3588-4108-9F0C-95A81B7B9461-L0-001.jpeg"/>
          <p:cNvPicPr>
            <a:picLocks noChangeAspect="1"/>
          </p:cNvPicPr>
          <p:nvPr/>
        </p:nvPicPr>
        <p:blipFill>
          <a:blip r:embed="rId3">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pic>
        <p:nvPicPr>
          <p:cNvPr id="280" name="4E2933D8-AAC7-414A-8AE3-C0649CD42DDC-L0-001.jpeg"/>
          <p:cNvPicPr>
            <a:picLocks noChangeAspect="1"/>
          </p:cNvPicPr>
          <p:nvPr/>
        </p:nvPicPr>
        <p:blipFill>
          <a:blip r:embed="rId4">
            <a:extLst/>
          </a:blip>
          <a:srcRect l="12493" t="12785" r="28198" b="46209"/>
          <a:stretch>
            <a:fillRect/>
          </a:stretch>
        </p:blipFill>
        <p:spPr>
          <a:xfrm>
            <a:off x="8296345" y="595118"/>
            <a:ext cx="16314721" cy="7520789"/>
          </a:xfrm>
          <a:custGeom>
            <a:avLst/>
            <a:gdLst/>
            <a:ahLst/>
            <a:cxnLst>
              <a:cxn ang="0">
                <a:pos x="wd2" y="hd2"/>
              </a:cxn>
              <a:cxn ang="5400000">
                <a:pos x="wd2" y="hd2"/>
              </a:cxn>
              <a:cxn ang="10800000">
                <a:pos x="wd2" y="hd2"/>
              </a:cxn>
              <a:cxn ang="16200000">
                <a:pos x="wd2" y="hd2"/>
              </a:cxn>
            </a:cxnLst>
            <a:rect l="0" t="0" r="r" b="b"/>
            <a:pathLst>
              <a:path w="21320" h="21500" extrusionOk="0">
                <a:moveTo>
                  <a:pt x="12689" y="3"/>
                </a:moveTo>
                <a:cubicBezTo>
                  <a:pt x="12619" y="10"/>
                  <a:pt x="12544" y="28"/>
                  <a:pt x="12465" y="57"/>
                </a:cubicBezTo>
                <a:cubicBezTo>
                  <a:pt x="11431" y="167"/>
                  <a:pt x="11410" y="4176"/>
                  <a:pt x="12239" y="4838"/>
                </a:cubicBezTo>
                <a:cubicBezTo>
                  <a:pt x="12534" y="7813"/>
                  <a:pt x="10472" y="7297"/>
                  <a:pt x="10506" y="10279"/>
                </a:cubicBezTo>
                <a:cubicBezTo>
                  <a:pt x="10660" y="10821"/>
                  <a:pt x="9959" y="13673"/>
                  <a:pt x="10581" y="13247"/>
                </a:cubicBezTo>
                <a:cubicBezTo>
                  <a:pt x="10530" y="16312"/>
                  <a:pt x="10898" y="18970"/>
                  <a:pt x="11599" y="21500"/>
                </a:cubicBezTo>
                <a:lnTo>
                  <a:pt x="15541" y="21500"/>
                </a:lnTo>
                <a:cubicBezTo>
                  <a:pt x="15384" y="20008"/>
                  <a:pt x="15933" y="18417"/>
                  <a:pt x="15932" y="16874"/>
                </a:cubicBezTo>
                <a:cubicBezTo>
                  <a:pt x="16055" y="15482"/>
                  <a:pt x="15374" y="12474"/>
                  <a:pt x="15932" y="11763"/>
                </a:cubicBezTo>
                <a:cubicBezTo>
                  <a:pt x="16027" y="10179"/>
                  <a:pt x="15444" y="8288"/>
                  <a:pt x="15028" y="6981"/>
                </a:cubicBezTo>
                <a:cubicBezTo>
                  <a:pt x="14450" y="6805"/>
                  <a:pt x="12900" y="6112"/>
                  <a:pt x="13746" y="4179"/>
                </a:cubicBezTo>
                <a:cubicBezTo>
                  <a:pt x="13897" y="2159"/>
                  <a:pt x="13748" y="-100"/>
                  <a:pt x="12689" y="3"/>
                </a:cubicBezTo>
                <a:close/>
                <a:moveTo>
                  <a:pt x="1967" y="3165"/>
                </a:moveTo>
                <a:cubicBezTo>
                  <a:pt x="1814" y="3168"/>
                  <a:pt x="1665" y="3187"/>
                  <a:pt x="1537" y="3189"/>
                </a:cubicBezTo>
                <a:cubicBezTo>
                  <a:pt x="996" y="3916"/>
                  <a:pt x="1090" y="6769"/>
                  <a:pt x="1688" y="7147"/>
                </a:cubicBezTo>
                <a:cubicBezTo>
                  <a:pt x="1910" y="9374"/>
                  <a:pt x="379" y="9483"/>
                  <a:pt x="256" y="11599"/>
                </a:cubicBezTo>
                <a:cubicBezTo>
                  <a:pt x="-119" y="14551"/>
                  <a:pt x="-206" y="18490"/>
                  <a:pt x="859" y="20667"/>
                </a:cubicBezTo>
                <a:cubicBezTo>
                  <a:pt x="864" y="20946"/>
                  <a:pt x="876" y="21223"/>
                  <a:pt x="892" y="21500"/>
                </a:cubicBezTo>
                <a:lnTo>
                  <a:pt x="4548" y="21500"/>
                </a:lnTo>
                <a:cubicBezTo>
                  <a:pt x="4609" y="19900"/>
                  <a:pt x="4945" y="18374"/>
                  <a:pt x="4929" y="16544"/>
                </a:cubicBezTo>
                <a:cubicBezTo>
                  <a:pt x="4499" y="14367"/>
                  <a:pt x="5152" y="10124"/>
                  <a:pt x="3723" y="9290"/>
                </a:cubicBezTo>
                <a:cubicBezTo>
                  <a:pt x="2739" y="8343"/>
                  <a:pt x="2864" y="6588"/>
                  <a:pt x="2894" y="4508"/>
                </a:cubicBezTo>
                <a:cubicBezTo>
                  <a:pt x="2909" y="3301"/>
                  <a:pt x="2425" y="3158"/>
                  <a:pt x="1967" y="3165"/>
                </a:cubicBezTo>
                <a:close/>
                <a:moveTo>
                  <a:pt x="8094" y="5168"/>
                </a:moveTo>
                <a:cubicBezTo>
                  <a:pt x="6884" y="5292"/>
                  <a:pt x="7329" y="8482"/>
                  <a:pt x="7114" y="10115"/>
                </a:cubicBezTo>
                <a:cubicBezTo>
                  <a:pt x="5989" y="11478"/>
                  <a:pt x="6715" y="14718"/>
                  <a:pt x="6511" y="17039"/>
                </a:cubicBezTo>
                <a:cubicBezTo>
                  <a:pt x="6610" y="18561"/>
                  <a:pt x="6800" y="20018"/>
                  <a:pt x="6958" y="21500"/>
                </a:cubicBezTo>
                <a:lnTo>
                  <a:pt x="9447" y="21500"/>
                </a:lnTo>
                <a:cubicBezTo>
                  <a:pt x="9448" y="21332"/>
                  <a:pt x="9450" y="21164"/>
                  <a:pt x="9450" y="20996"/>
                </a:cubicBezTo>
                <a:cubicBezTo>
                  <a:pt x="10302" y="19834"/>
                  <a:pt x="9751" y="16824"/>
                  <a:pt x="9978" y="15061"/>
                </a:cubicBezTo>
                <a:cubicBezTo>
                  <a:pt x="9366" y="13848"/>
                  <a:pt x="9447" y="11988"/>
                  <a:pt x="8923" y="10609"/>
                </a:cubicBezTo>
                <a:cubicBezTo>
                  <a:pt x="9199" y="8929"/>
                  <a:pt x="9134" y="5566"/>
                  <a:pt x="8094" y="5168"/>
                </a:cubicBezTo>
                <a:close/>
                <a:moveTo>
                  <a:pt x="18940" y="6953"/>
                </a:moveTo>
                <a:cubicBezTo>
                  <a:pt x="17412" y="6822"/>
                  <a:pt x="18638" y="11800"/>
                  <a:pt x="17288" y="12422"/>
                </a:cubicBezTo>
                <a:cubicBezTo>
                  <a:pt x="17171" y="14715"/>
                  <a:pt x="17011" y="16996"/>
                  <a:pt x="17062" y="19348"/>
                </a:cubicBezTo>
                <a:cubicBezTo>
                  <a:pt x="17204" y="20048"/>
                  <a:pt x="17343" y="20770"/>
                  <a:pt x="17473" y="21500"/>
                </a:cubicBezTo>
                <a:lnTo>
                  <a:pt x="21127" y="21500"/>
                </a:lnTo>
                <a:cubicBezTo>
                  <a:pt x="21229" y="20027"/>
                  <a:pt x="21394" y="18606"/>
                  <a:pt x="21282" y="17039"/>
                </a:cubicBezTo>
                <a:cubicBezTo>
                  <a:pt x="20927" y="15584"/>
                  <a:pt x="21006" y="12996"/>
                  <a:pt x="20227" y="12422"/>
                </a:cubicBezTo>
                <a:cubicBezTo>
                  <a:pt x="19708" y="11005"/>
                  <a:pt x="20199" y="7318"/>
                  <a:pt x="19097" y="6981"/>
                </a:cubicBezTo>
                <a:cubicBezTo>
                  <a:pt x="19042" y="6966"/>
                  <a:pt x="18990" y="6957"/>
                  <a:pt x="18940" y="6953"/>
                </a:cubicBezTo>
                <a:close/>
              </a:path>
            </a:pathLst>
          </a:custGeom>
          <a:ln w="12700">
            <a:miter lim="400000"/>
          </a:ln>
        </p:spPr>
      </p:pic>
      <p:pic>
        <p:nvPicPr>
          <p:cNvPr id="281" name="CC22CD2F-FB38-45D9-9977-CFAFA0E402E8-L0-001.jpeg"/>
          <p:cNvPicPr>
            <a:picLocks noChangeAspect="1"/>
          </p:cNvPicPr>
          <p:nvPr/>
        </p:nvPicPr>
        <p:blipFill>
          <a:blip r:embed="rId5">
            <a:extLst/>
          </a:blip>
          <a:srcRect l="2172" t="1861" r="1552" b="1875"/>
          <a:stretch>
            <a:fillRect/>
          </a:stretch>
        </p:blipFill>
        <p:spPr>
          <a:xfrm>
            <a:off x="20499613" y="10451701"/>
            <a:ext cx="3081250" cy="3080832"/>
          </a:xfrm>
          <a:custGeom>
            <a:avLst/>
            <a:gdLst/>
            <a:ahLst/>
            <a:cxnLst>
              <a:cxn ang="0">
                <a:pos x="wd2" y="hd2"/>
              </a:cxn>
              <a:cxn ang="5400000">
                <a:pos x="wd2" y="hd2"/>
              </a:cxn>
              <a:cxn ang="10800000">
                <a:pos x="wd2" y="hd2"/>
              </a:cxn>
              <a:cxn ang="16200000">
                <a:pos x="wd2" y="hd2"/>
              </a:cxn>
            </a:cxnLst>
            <a:rect l="0" t="0" r="r" b="b"/>
            <a:pathLst>
              <a:path w="21474" h="21545" extrusionOk="0">
                <a:moveTo>
                  <a:pt x="9849" y="7"/>
                </a:moveTo>
                <a:cubicBezTo>
                  <a:pt x="8272" y="143"/>
                  <a:pt x="6754" y="616"/>
                  <a:pt x="5407" y="1414"/>
                </a:cubicBezTo>
                <a:cubicBezTo>
                  <a:pt x="4724" y="1727"/>
                  <a:pt x="4254" y="2196"/>
                  <a:pt x="3678" y="2585"/>
                </a:cubicBezTo>
                <a:cubicBezTo>
                  <a:pt x="3180" y="3161"/>
                  <a:pt x="2545" y="3623"/>
                  <a:pt x="2182" y="4275"/>
                </a:cubicBezTo>
                <a:cubicBezTo>
                  <a:pt x="1215" y="5389"/>
                  <a:pt x="700" y="6805"/>
                  <a:pt x="265" y="8216"/>
                </a:cubicBezTo>
                <a:cubicBezTo>
                  <a:pt x="-125" y="10173"/>
                  <a:pt x="-113" y="12281"/>
                  <a:pt x="498" y="14175"/>
                </a:cubicBezTo>
                <a:cubicBezTo>
                  <a:pt x="922" y="15232"/>
                  <a:pt x="1386" y="16380"/>
                  <a:pt x="2135" y="17226"/>
                </a:cubicBezTo>
                <a:cubicBezTo>
                  <a:pt x="2554" y="17943"/>
                  <a:pt x="3293" y="18560"/>
                  <a:pt x="3911" y="19149"/>
                </a:cubicBezTo>
                <a:cubicBezTo>
                  <a:pt x="4693" y="19643"/>
                  <a:pt x="5506" y="20369"/>
                  <a:pt x="6483" y="20650"/>
                </a:cubicBezTo>
                <a:cubicBezTo>
                  <a:pt x="8057" y="21485"/>
                  <a:pt x="9875" y="21565"/>
                  <a:pt x="11628" y="21541"/>
                </a:cubicBezTo>
                <a:cubicBezTo>
                  <a:pt x="12876" y="21425"/>
                  <a:pt x="14092" y="21046"/>
                  <a:pt x="15226" y="20603"/>
                </a:cubicBezTo>
                <a:cubicBezTo>
                  <a:pt x="15906" y="20178"/>
                  <a:pt x="16705" y="19861"/>
                  <a:pt x="17237" y="19338"/>
                </a:cubicBezTo>
                <a:cubicBezTo>
                  <a:pt x="17903" y="18945"/>
                  <a:pt x="18466" y="18271"/>
                  <a:pt x="19016" y="17695"/>
                </a:cubicBezTo>
                <a:cubicBezTo>
                  <a:pt x="19573" y="16863"/>
                  <a:pt x="20292" y="16015"/>
                  <a:pt x="20606" y="14975"/>
                </a:cubicBezTo>
                <a:cubicBezTo>
                  <a:pt x="21237" y="13683"/>
                  <a:pt x="21475" y="12214"/>
                  <a:pt x="21474" y="10750"/>
                </a:cubicBezTo>
                <a:cubicBezTo>
                  <a:pt x="21474" y="10263"/>
                  <a:pt x="21448" y="9776"/>
                  <a:pt x="21400" y="9296"/>
                </a:cubicBezTo>
                <a:cubicBezTo>
                  <a:pt x="21117" y="7570"/>
                  <a:pt x="20507" y="5848"/>
                  <a:pt x="19436" y="4464"/>
                </a:cubicBezTo>
                <a:cubicBezTo>
                  <a:pt x="19006" y="3745"/>
                  <a:pt x="18308" y="3087"/>
                  <a:pt x="17660" y="2493"/>
                </a:cubicBezTo>
                <a:cubicBezTo>
                  <a:pt x="16882" y="1979"/>
                  <a:pt x="16075" y="1247"/>
                  <a:pt x="15088" y="945"/>
                </a:cubicBezTo>
                <a:cubicBezTo>
                  <a:pt x="13489" y="90"/>
                  <a:pt x="11639" y="-35"/>
                  <a:pt x="9849" y="7"/>
                </a:cubicBezTo>
                <a:close/>
              </a:path>
            </a:pathLst>
          </a:custGeom>
          <a:ln w="25400">
            <a:miter lim="400000"/>
          </a:ln>
          <a:effectLst>
            <a:outerShdw blurRad="254000" dist="127000" dir="5400000" rotWithShape="0">
              <a:srgbClr val="000000">
                <a:alpha val="70000"/>
              </a:srgbClr>
            </a:outerShdw>
          </a:effec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95" name="Shape 295"/>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96" name="Shape 296"/>
          <p:cNvSpPr/>
          <p:nvPr/>
        </p:nvSpPr>
        <p:spPr>
          <a:xfrm>
            <a:off x="5937082" y="41771"/>
            <a:ext cx="12509836" cy="3180358"/>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rPr dirty="0"/>
              <a:t>Question </a:t>
            </a:r>
            <a:r>
              <a:rPr lang="en-GB" dirty="0" smtClean="0"/>
              <a:t>8</a:t>
            </a:r>
            <a:endParaRPr dirty="0"/>
          </a:p>
        </p:txBody>
      </p:sp>
      <p:sp>
        <p:nvSpPr>
          <p:cNvPr id="297" name="Shape 297"/>
          <p:cNvSpPr/>
          <p:nvPr/>
        </p:nvSpPr>
        <p:spPr>
          <a:xfrm>
            <a:off x="798493" y="5347734"/>
            <a:ext cx="22787013" cy="3759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2000" b="1">
                <a:solidFill>
                  <a:srgbClr val="FFFFFF"/>
                </a:solidFill>
                <a:latin typeface="Helvetica"/>
                <a:ea typeface="Helvetica"/>
                <a:cs typeface="Helvetica"/>
                <a:sym typeface="Helvetica"/>
              </a:defRPr>
            </a:pPr>
            <a:r>
              <a:t>What are the four types</a:t>
            </a:r>
          </a:p>
          <a:p>
            <a:pPr>
              <a:defRPr sz="12000" b="1">
                <a:solidFill>
                  <a:srgbClr val="FFFFFF"/>
                </a:solidFill>
                <a:latin typeface="Helvetica"/>
                <a:ea typeface="Helvetica"/>
                <a:cs typeface="Helvetica"/>
                <a:sym typeface="Helvetica"/>
              </a:defRPr>
            </a:pPr>
            <a:r>
              <a:t>of abuse and neglect?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302" name="Shape 302"/>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pic>
        <p:nvPicPr>
          <p:cNvPr id="304" name="C07AFE33-3588-4108-9F0C-95A81B7B9461-L0-001.jpeg"/>
          <p:cNvPicPr>
            <a:picLocks noChangeAspect="1"/>
          </p:cNvPicPr>
          <p:nvPr/>
        </p:nvPicPr>
        <p:blipFill>
          <a:blip r:embed="rId3">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pic>
        <p:nvPicPr>
          <p:cNvPr id="305" name="CC22CD2F-FB38-45D9-9977-CFAFA0E402E8-L0-001.jpeg"/>
          <p:cNvPicPr>
            <a:picLocks noChangeAspect="1"/>
          </p:cNvPicPr>
          <p:nvPr/>
        </p:nvPicPr>
        <p:blipFill>
          <a:blip r:embed="rId4">
            <a:extLst/>
          </a:blip>
          <a:srcRect l="2165" t="1860" r="1554" b="1876"/>
          <a:stretch>
            <a:fillRect/>
          </a:stretch>
        </p:blipFill>
        <p:spPr>
          <a:xfrm>
            <a:off x="20703827" y="9966535"/>
            <a:ext cx="3236631" cy="3236086"/>
          </a:xfrm>
          <a:custGeom>
            <a:avLst/>
            <a:gdLst/>
            <a:ahLst/>
            <a:cxnLst>
              <a:cxn ang="0">
                <a:pos x="wd2" y="hd2"/>
              </a:cxn>
              <a:cxn ang="5400000">
                <a:pos x="wd2" y="hd2"/>
              </a:cxn>
              <a:cxn ang="10800000">
                <a:pos x="wd2" y="hd2"/>
              </a:cxn>
              <a:cxn ang="16200000">
                <a:pos x="wd2" y="hd2"/>
              </a:cxn>
            </a:cxnLst>
            <a:rect l="0" t="0" r="r" b="b"/>
            <a:pathLst>
              <a:path w="21473" h="21545" extrusionOk="0">
                <a:moveTo>
                  <a:pt x="9851" y="7"/>
                </a:moveTo>
                <a:cubicBezTo>
                  <a:pt x="8274" y="143"/>
                  <a:pt x="6756" y="614"/>
                  <a:pt x="5409" y="1412"/>
                </a:cubicBezTo>
                <a:cubicBezTo>
                  <a:pt x="4726" y="1725"/>
                  <a:pt x="4255" y="2197"/>
                  <a:pt x="3679" y="2586"/>
                </a:cubicBezTo>
                <a:cubicBezTo>
                  <a:pt x="3181" y="3162"/>
                  <a:pt x="2544" y="3624"/>
                  <a:pt x="2181" y="4277"/>
                </a:cubicBezTo>
                <a:cubicBezTo>
                  <a:pt x="1214" y="5390"/>
                  <a:pt x="699" y="6805"/>
                  <a:pt x="264" y="8216"/>
                </a:cubicBezTo>
                <a:cubicBezTo>
                  <a:pt x="-126" y="10173"/>
                  <a:pt x="-112" y="12280"/>
                  <a:pt x="499" y="14175"/>
                </a:cubicBezTo>
                <a:cubicBezTo>
                  <a:pt x="923" y="15232"/>
                  <a:pt x="1387" y="16381"/>
                  <a:pt x="2136" y="17227"/>
                </a:cubicBezTo>
                <a:cubicBezTo>
                  <a:pt x="2555" y="17944"/>
                  <a:pt x="3294" y="18562"/>
                  <a:pt x="3911" y="19150"/>
                </a:cubicBezTo>
                <a:cubicBezTo>
                  <a:pt x="4693" y="19644"/>
                  <a:pt x="5506" y="20369"/>
                  <a:pt x="6484" y="20651"/>
                </a:cubicBezTo>
                <a:cubicBezTo>
                  <a:pt x="8057" y="21485"/>
                  <a:pt x="9876" y="21565"/>
                  <a:pt x="11628" y="21541"/>
                </a:cubicBezTo>
                <a:cubicBezTo>
                  <a:pt x="12877" y="21425"/>
                  <a:pt x="14094" y="21047"/>
                  <a:pt x="15228" y="20603"/>
                </a:cubicBezTo>
                <a:cubicBezTo>
                  <a:pt x="15908" y="20178"/>
                  <a:pt x="16704" y="19861"/>
                  <a:pt x="17237" y="19338"/>
                </a:cubicBezTo>
                <a:cubicBezTo>
                  <a:pt x="17903" y="18945"/>
                  <a:pt x="18465" y="18271"/>
                  <a:pt x="19014" y="17694"/>
                </a:cubicBezTo>
                <a:cubicBezTo>
                  <a:pt x="19571" y="16862"/>
                  <a:pt x="20290" y="16013"/>
                  <a:pt x="20605" y="14973"/>
                </a:cubicBezTo>
                <a:cubicBezTo>
                  <a:pt x="21236" y="13681"/>
                  <a:pt x="21474" y="12213"/>
                  <a:pt x="21473" y="10750"/>
                </a:cubicBezTo>
                <a:cubicBezTo>
                  <a:pt x="21473" y="10262"/>
                  <a:pt x="21448" y="9777"/>
                  <a:pt x="21400" y="9297"/>
                </a:cubicBezTo>
                <a:cubicBezTo>
                  <a:pt x="21117" y="7571"/>
                  <a:pt x="20507" y="5848"/>
                  <a:pt x="19435" y="4464"/>
                </a:cubicBezTo>
                <a:cubicBezTo>
                  <a:pt x="19005" y="3745"/>
                  <a:pt x="18306" y="3086"/>
                  <a:pt x="17658" y="2493"/>
                </a:cubicBezTo>
                <a:cubicBezTo>
                  <a:pt x="16880" y="1978"/>
                  <a:pt x="16076" y="1247"/>
                  <a:pt x="15088" y="945"/>
                </a:cubicBezTo>
                <a:cubicBezTo>
                  <a:pt x="13489" y="90"/>
                  <a:pt x="11640" y="-35"/>
                  <a:pt x="9851" y="7"/>
                </a:cubicBezTo>
                <a:close/>
              </a:path>
            </a:pathLst>
          </a:custGeom>
          <a:ln w="12700">
            <a:miter lim="400000"/>
          </a:ln>
        </p:spPr>
      </p:pic>
      <p:sp>
        <p:nvSpPr>
          <p:cNvPr id="306" name="Shape 306"/>
          <p:cNvSpPr/>
          <p:nvPr/>
        </p:nvSpPr>
        <p:spPr>
          <a:xfrm>
            <a:off x="8667040" y="8255000"/>
            <a:ext cx="7844992" cy="2387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b="1">
                <a:solidFill>
                  <a:srgbClr val="FFFFFF"/>
                </a:solidFill>
                <a:latin typeface="Helvetica"/>
                <a:ea typeface="Helvetica"/>
                <a:cs typeface="Helvetica"/>
                <a:sym typeface="Helvetica"/>
              </a:defRPr>
            </a:lvl1pPr>
          </a:lstStyle>
          <a:p>
            <a:r>
              <a:t>Physical</a:t>
            </a:r>
          </a:p>
        </p:txBody>
      </p:sp>
      <p:sp>
        <p:nvSpPr>
          <p:cNvPr id="307" name="Shape 307"/>
          <p:cNvSpPr/>
          <p:nvPr/>
        </p:nvSpPr>
        <p:spPr>
          <a:xfrm>
            <a:off x="7928481" y="11150369"/>
            <a:ext cx="9322111" cy="2387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b="1">
                <a:solidFill>
                  <a:srgbClr val="FFFFFF"/>
                </a:solidFill>
                <a:latin typeface="Helvetica"/>
                <a:ea typeface="Helvetica"/>
                <a:cs typeface="Helvetica"/>
                <a:sym typeface="Helvetica"/>
              </a:defRPr>
            </a:lvl1pPr>
          </a:lstStyle>
          <a:p>
            <a:r>
              <a:t>Emotional</a:t>
            </a:r>
          </a:p>
        </p:txBody>
      </p:sp>
      <p:sp>
        <p:nvSpPr>
          <p:cNvPr id="308" name="Shape 308"/>
          <p:cNvSpPr/>
          <p:nvPr/>
        </p:nvSpPr>
        <p:spPr>
          <a:xfrm>
            <a:off x="9063874" y="2787186"/>
            <a:ext cx="6256252" cy="2387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b="1">
                <a:solidFill>
                  <a:srgbClr val="FFFFFF"/>
                </a:solidFill>
                <a:latin typeface="Helvetica"/>
                <a:ea typeface="Helvetica"/>
                <a:cs typeface="Helvetica"/>
                <a:sym typeface="Helvetica"/>
              </a:defRPr>
            </a:lvl1pPr>
          </a:lstStyle>
          <a:p>
            <a:r>
              <a:t>Sexual</a:t>
            </a:r>
          </a:p>
        </p:txBody>
      </p:sp>
      <p:sp>
        <p:nvSpPr>
          <p:cNvPr id="309" name="Shape 309"/>
          <p:cNvSpPr/>
          <p:nvPr/>
        </p:nvSpPr>
        <p:spPr>
          <a:xfrm>
            <a:off x="8647972" y="5410200"/>
            <a:ext cx="6995741" cy="2387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b="1">
                <a:solidFill>
                  <a:srgbClr val="FFFFFF"/>
                </a:solidFill>
                <a:latin typeface="Helvetica"/>
                <a:ea typeface="Helvetica"/>
                <a:cs typeface="Helvetica"/>
                <a:sym typeface="Helvetica"/>
              </a:defRPr>
            </a:lvl1pPr>
          </a:lstStyle>
          <a:p>
            <a:r>
              <a:t>Neglect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9100545"/>
              </p:ext>
            </p:extLst>
          </p:nvPr>
        </p:nvGraphicFramePr>
        <p:xfrm>
          <a:off x="12750798" y="685798"/>
          <a:ext cx="8940801" cy="12786680"/>
        </p:xfrm>
        <a:graphic>
          <a:graphicData uri="http://schemas.openxmlformats.org/drawingml/2006/table">
            <a:tbl>
              <a:tblPr firstRow="1" firstCol="1" lastRow="1" lastCol="1" bandRow="1" bandCol="1">
                <a:tableStyleId>{5940675A-B579-460E-94D1-54222C63F5DA}</a:tableStyleId>
              </a:tblPr>
              <a:tblGrid>
                <a:gridCol w="797220"/>
                <a:gridCol w="6065803"/>
                <a:gridCol w="1039851"/>
                <a:gridCol w="1037927"/>
              </a:tblGrid>
              <a:tr h="442280">
                <a:tc>
                  <a:txBody>
                    <a:bodyPr/>
                    <a:lstStyle/>
                    <a:p>
                      <a:pPr>
                        <a:spcAft>
                          <a:spcPts val="0"/>
                        </a:spcAft>
                      </a:pPr>
                      <a:r>
                        <a:rPr lang="en-GB" sz="12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lgn="ctr">
                        <a:spcAft>
                          <a:spcPts val="0"/>
                        </a:spcAft>
                      </a:pPr>
                      <a:r>
                        <a:rPr lang="en-GB" sz="1800" dirty="0">
                          <a:effectLst/>
                        </a:rPr>
                        <a:t>Statements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True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False</a:t>
                      </a:r>
                      <a:endParaRPr lang="en-GB" sz="1200">
                        <a:effectLst/>
                      </a:endParaRPr>
                    </a:p>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06456">
                <a:tc>
                  <a:txBody>
                    <a:bodyPr/>
                    <a:lstStyle/>
                    <a:p>
                      <a:pPr>
                        <a:spcAft>
                          <a:spcPts val="0"/>
                        </a:spcAft>
                      </a:pPr>
                      <a:r>
                        <a:rPr lang="en-GB" sz="1200">
                          <a:effectLst/>
                        </a:rPr>
                        <a:t>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All child abusers come from deprived backgrounds and have a below average I.Q.</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529842">
                <a:tc>
                  <a:txBody>
                    <a:bodyPr/>
                    <a:lstStyle/>
                    <a:p>
                      <a:pPr>
                        <a:spcAft>
                          <a:spcPts val="0"/>
                        </a:spcAft>
                      </a:pPr>
                      <a:r>
                        <a:rPr lang="en-GB" sz="1200">
                          <a:effectLst/>
                        </a:rPr>
                        <a:t>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Girls are more likely to be sexually abused than boys.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883070">
                <a:tc>
                  <a:txBody>
                    <a:bodyPr/>
                    <a:lstStyle/>
                    <a:p>
                      <a:pPr>
                        <a:spcAft>
                          <a:spcPts val="0"/>
                        </a:spcAft>
                      </a:pPr>
                      <a:r>
                        <a:rPr lang="en-GB" sz="1200">
                          <a:effectLst/>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All physical injuries observed on a child, such as bruises, are a cause for concern and should result in a Child Protection referral being made.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06456">
                <a:tc>
                  <a:txBody>
                    <a:bodyPr/>
                    <a:lstStyle/>
                    <a:p>
                      <a:pPr>
                        <a:spcAft>
                          <a:spcPts val="0"/>
                        </a:spcAft>
                      </a:pPr>
                      <a:r>
                        <a:rPr lang="en-GB" sz="1200">
                          <a:effectLst/>
                        </a:rPr>
                        <a:t>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Children are more likely to be abused by someone that they or their family don’t already know (e.g. a stranger).</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06456">
                <a:tc>
                  <a:txBody>
                    <a:bodyPr/>
                    <a:lstStyle/>
                    <a:p>
                      <a:pPr>
                        <a:spcAft>
                          <a:spcPts val="0"/>
                        </a:spcAft>
                      </a:pPr>
                      <a:r>
                        <a:rPr lang="en-GB" sz="1200">
                          <a:effectLst/>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Children often make things up (e.g. that they have been abused) so we must take what they say with a ‘pinch of salt’.</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529842">
                <a:tc>
                  <a:txBody>
                    <a:bodyPr/>
                    <a:lstStyle/>
                    <a:p>
                      <a:pPr>
                        <a:spcAft>
                          <a:spcPts val="0"/>
                        </a:spcAft>
                      </a:pPr>
                      <a:r>
                        <a:rPr lang="en-GB" sz="1200">
                          <a:effectLst/>
                        </a:rPr>
                        <a:t>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‘Emotional Abuse’ is about telling your children off when they have been naughty.</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529842">
                <a:tc>
                  <a:txBody>
                    <a:bodyPr/>
                    <a:lstStyle/>
                    <a:p>
                      <a:pPr>
                        <a:spcAft>
                          <a:spcPts val="0"/>
                        </a:spcAft>
                      </a:pPr>
                      <a:r>
                        <a:rPr lang="en-GB" sz="1200">
                          <a:effectLst/>
                        </a:rPr>
                        <a:t>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Very young children (i.e. under 1 year old) are particularly vulnerable to abuse.</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06456">
                <a:tc>
                  <a:txBody>
                    <a:bodyPr/>
                    <a:lstStyle/>
                    <a:p>
                      <a:pPr>
                        <a:spcAft>
                          <a:spcPts val="0"/>
                        </a:spcAft>
                      </a:pPr>
                      <a:r>
                        <a:rPr lang="en-GB" sz="1200">
                          <a:effectLst/>
                        </a:rPr>
                        <a:t>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Domestic Violence mainly poses a risk to children because they might get injured if they are caught up in fights between adults.</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529842">
                <a:tc>
                  <a:txBody>
                    <a:bodyPr/>
                    <a:lstStyle/>
                    <a:p>
                      <a:pPr>
                        <a:spcAft>
                          <a:spcPts val="0"/>
                        </a:spcAft>
                      </a:pPr>
                      <a:r>
                        <a:rPr lang="en-GB" sz="1200">
                          <a:effectLst/>
                        </a:rPr>
                        <a:t>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Parents who have mental health problems are more likely to abuse their children.</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06456">
                <a:tc>
                  <a:txBody>
                    <a:bodyPr/>
                    <a:lstStyle/>
                    <a:p>
                      <a:pPr>
                        <a:spcAft>
                          <a:spcPts val="0"/>
                        </a:spcAft>
                      </a:pPr>
                      <a:r>
                        <a:rPr lang="en-GB" sz="1200">
                          <a:effectLst/>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If you are worried that a child may be a victim of abuse it is your job to investigate and prove or disprove it.</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529842">
                <a:tc>
                  <a:txBody>
                    <a:bodyPr/>
                    <a:lstStyle/>
                    <a:p>
                      <a:pPr>
                        <a:spcAft>
                          <a:spcPts val="0"/>
                        </a:spcAft>
                      </a:pPr>
                      <a:r>
                        <a:rPr lang="en-GB" sz="1200">
                          <a:effectLst/>
                        </a:rPr>
                        <a:t>11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Once a child has been abused they are more likely to be re-victimised.</a:t>
                      </a:r>
                    </a:p>
                    <a:p>
                      <a:pPr>
                        <a:spcAft>
                          <a:spcPts val="0"/>
                        </a:spcAft>
                      </a:pPr>
                      <a:r>
                        <a:rPr lang="en-GB" sz="1800" dirty="0">
                          <a:effectLst/>
                        </a:rPr>
                        <a:t> </a:t>
                      </a:r>
                    </a:p>
                    <a:p>
                      <a:pPr>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r h="798965">
                <a:tc>
                  <a:txBody>
                    <a:bodyPr/>
                    <a:lstStyle/>
                    <a:p>
                      <a:pPr>
                        <a:spcAft>
                          <a:spcPts val="0"/>
                        </a:spcAft>
                      </a:pPr>
                      <a:r>
                        <a:rPr lang="en-GB" sz="1200">
                          <a:effectLst/>
                        </a:rPr>
                        <a:t>12</a:t>
                      </a:r>
                    </a:p>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800" dirty="0">
                          <a:effectLst/>
                        </a:rPr>
                        <a:t>If you have concerns about a colleague’s conduct it’s ok to have a quiet word with them and say no more about it.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c>
                  <a:txBody>
                    <a:bodyPr/>
                    <a:lstStyle/>
                    <a:p>
                      <a:pPr>
                        <a:spcAft>
                          <a:spcPts val="0"/>
                        </a:spcAft>
                      </a:pPr>
                      <a:r>
                        <a:rPr lang="en-GB" sz="11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36" marR="67436" marT="0" marB="0"/>
                </a:tc>
              </a:tr>
            </a:tbl>
          </a:graphicData>
        </a:graphic>
      </p:graphicFrame>
      <p:sp>
        <p:nvSpPr>
          <p:cNvPr id="3" name="Rectangle 2"/>
          <p:cNvSpPr/>
          <p:nvPr/>
        </p:nvSpPr>
        <p:spPr>
          <a:xfrm>
            <a:off x="304800" y="469037"/>
            <a:ext cx="12192000" cy="1754326"/>
          </a:xfrm>
          <a:prstGeom prst="rect">
            <a:avLst/>
          </a:prstGeom>
        </p:spPr>
        <p:txBody>
          <a:bodyPr>
            <a:spAutoFit/>
          </a:bodyPr>
          <a:lstStyle/>
          <a:p>
            <a:pPr algn="l"/>
            <a:r>
              <a:rPr lang="en-GB" sz="5400" b="1" u="sng" dirty="0">
                <a:latin typeface="Arial" panose="020B0604020202020204" pitchFamily="34" charset="0"/>
                <a:ea typeface="Times New Roman" panose="02020603050405020304" pitchFamily="18" charset="0"/>
                <a:cs typeface="Times New Roman" panose="02020603050405020304" pitchFamily="18" charset="0"/>
              </a:rPr>
              <a:t>What do you </a:t>
            </a:r>
            <a:r>
              <a:rPr lang="en-GB" sz="5400" b="1" u="sng" dirty="0" smtClean="0">
                <a:latin typeface="Arial" panose="020B0604020202020204" pitchFamily="34" charset="0"/>
                <a:ea typeface="Times New Roman" panose="02020603050405020304" pitchFamily="18" charset="0"/>
                <a:cs typeface="Times New Roman" panose="02020603050405020304" pitchFamily="18" charset="0"/>
              </a:rPr>
              <a:t>(already) know </a:t>
            </a:r>
            <a:r>
              <a:rPr lang="en-GB" sz="5400" b="1" u="sng" dirty="0">
                <a:latin typeface="Arial" panose="020B0604020202020204" pitchFamily="34" charset="0"/>
                <a:ea typeface="Times New Roman" panose="02020603050405020304" pitchFamily="18" charset="0"/>
                <a:cs typeface="Times New Roman" panose="02020603050405020304" pitchFamily="18" charset="0"/>
              </a:rPr>
              <a:t>about Safeguarding Children? </a:t>
            </a:r>
            <a:endParaRPr lang="en-GB" sz="4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39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591" y="224135"/>
            <a:ext cx="8379218" cy="923330"/>
          </a:xfrm>
          <a:prstGeom prst="rect">
            <a:avLst/>
          </a:prstGeom>
        </p:spPr>
        <p:txBody>
          <a:bodyPr wrap="none">
            <a:spAutoFit/>
          </a:bodyPr>
          <a:lstStyle/>
          <a:p>
            <a:r>
              <a:rPr lang="en-GB" sz="5400" dirty="0" smtClean="0">
                <a:latin typeface="Arial" panose="020B0604020202020204" pitchFamily="34" charset="0"/>
                <a:ea typeface="Times New Roman" panose="02020603050405020304" pitchFamily="18" charset="0"/>
                <a:cs typeface="Times New Roman" panose="02020603050405020304" pitchFamily="18" charset="0"/>
              </a:rPr>
              <a:t>The </a:t>
            </a:r>
            <a:r>
              <a:rPr lang="en-GB" sz="5400" dirty="0">
                <a:latin typeface="Arial" panose="020B0604020202020204" pitchFamily="34" charset="0"/>
                <a:ea typeface="Times New Roman" panose="02020603050405020304" pitchFamily="18" charset="0"/>
                <a:cs typeface="Times New Roman" panose="02020603050405020304" pitchFamily="18" charset="0"/>
              </a:rPr>
              <a:t>4 categories of abuse </a:t>
            </a:r>
            <a:endParaRPr lang="en-GB" dirty="0"/>
          </a:p>
        </p:txBody>
      </p:sp>
      <p:sp>
        <p:nvSpPr>
          <p:cNvPr id="10" name="TextBox 9"/>
          <p:cNvSpPr txBox="1"/>
          <p:nvPr/>
        </p:nvSpPr>
        <p:spPr>
          <a:xfrm>
            <a:off x="1702662" y="3376270"/>
            <a:ext cx="6298338"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6600" b="0" i="0" u="none" strike="noStrike" cap="none" spc="0" normalizeH="0" baseline="0" dirty="0" smtClean="0">
                <a:ln>
                  <a:noFill/>
                </a:ln>
                <a:solidFill>
                  <a:srgbClr val="000000"/>
                </a:solidFill>
                <a:effectLst/>
                <a:uFillTx/>
                <a:sym typeface="Helvetica Light"/>
              </a:rPr>
              <a:t>Emotional (E)</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6600" dirty="0" smtClean="0"/>
              <a:t>Sexual (S)</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6600" b="0" i="0" u="none" strike="noStrike" cap="none" spc="0" normalizeH="0" baseline="0" dirty="0" smtClean="0">
                <a:ln>
                  <a:noFill/>
                </a:ln>
                <a:solidFill>
                  <a:srgbClr val="000000"/>
                </a:solidFill>
                <a:effectLst/>
                <a:uFillTx/>
                <a:sym typeface="Helvetica Light"/>
              </a:rPr>
              <a:t>Neglect (N)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6600" dirty="0" smtClean="0"/>
              <a:t>Physical (P)</a:t>
            </a:r>
            <a:endParaRPr kumimoji="0" lang="en-GB" sz="66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426294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126" name="Shape 126"/>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127" name="Shape 127"/>
          <p:cNvSpPr/>
          <p:nvPr/>
        </p:nvSpPr>
        <p:spPr>
          <a:xfrm>
            <a:off x="3680172" y="0"/>
            <a:ext cx="17023656" cy="3263901"/>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EFA00"/>
                </a:solidFill>
                <a:latin typeface="Gill Sans UltraBold"/>
                <a:ea typeface="Gill Sans UltraBold"/>
                <a:cs typeface="Gill Sans UltraBold"/>
                <a:sym typeface="Gill Sans UltraBold"/>
              </a:defRPr>
            </a:lvl1pPr>
          </a:lstStyle>
          <a:p>
            <a:r>
              <a:t>Question 1</a:t>
            </a:r>
          </a:p>
        </p:txBody>
      </p:sp>
      <p:sp>
        <p:nvSpPr>
          <p:cNvPr id="128" name="Shape 128"/>
          <p:cNvSpPr/>
          <p:nvPr/>
        </p:nvSpPr>
        <p:spPr>
          <a:xfrm>
            <a:off x="798493" y="3715308"/>
            <a:ext cx="22787013" cy="741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rPr dirty="0"/>
              <a:t>What is the overarching safeguarding document for everyone working with children and young people?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208" t="10666" r="32500" b="23333"/>
          <a:stretch/>
        </p:blipFill>
        <p:spPr>
          <a:xfrm>
            <a:off x="609600" y="981967"/>
            <a:ext cx="13055600" cy="12734033"/>
          </a:xfrm>
          <a:prstGeom prst="rect">
            <a:avLst/>
          </a:prstGeom>
        </p:spPr>
      </p:pic>
      <p:sp>
        <p:nvSpPr>
          <p:cNvPr id="3" name="Rectangle 2"/>
          <p:cNvSpPr/>
          <p:nvPr/>
        </p:nvSpPr>
        <p:spPr>
          <a:xfrm>
            <a:off x="11861800" y="240048"/>
            <a:ext cx="7137400" cy="707886"/>
          </a:xfrm>
          <a:prstGeom prst="rect">
            <a:avLst/>
          </a:prstGeom>
        </p:spPr>
        <p:txBody>
          <a:bodyPr wrap="square">
            <a:spAutoFit/>
          </a:bodyPr>
          <a:lstStyle/>
          <a:p>
            <a:pPr algn="l">
              <a:tabLst>
                <a:tab pos="2637155" algn="ctr"/>
                <a:tab pos="5274310" algn="r"/>
                <a:tab pos="457200" algn="l"/>
              </a:tabLst>
            </a:pPr>
            <a:r>
              <a:rPr lang="en-GB" sz="4000" dirty="0">
                <a:latin typeface="Arial" panose="020B0604020202020204" pitchFamily="34" charset="0"/>
                <a:ea typeface="Times New Roman" panose="02020603050405020304" pitchFamily="18" charset="0"/>
                <a:cs typeface="Times New Roman" panose="02020603050405020304" pitchFamily="18" charset="0"/>
              </a:rPr>
              <a:t>Put </a:t>
            </a:r>
            <a:r>
              <a:rPr lang="en-GB" sz="4000" dirty="0" smtClean="0">
                <a:latin typeface="Arial" panose="020B0604020202020204" pitchFamily="34" charset="0"/>
                <a:ea typeface="Times New Roman" panose="02020603050405020304" pitchFamily="18" charset="0"/>
                <a:cs typeface="Times New Roman" panose="02020603050405020304" pitchFamily="18" charset="0"/>
              </a:rPr>
              <a:t>in </a:t>
            </a:r>
            <a:r>
              <a:rPr lang="en-GB" sz="4000" dirty="0">
                <a:latin typeface="Arial" panose="020B0604020202020204" pitchFamily="34" charset="0"/>
                <a:ea typeface="Times New Roman" panose="02020603050405020304" pitchFamily="18" charset="0"/>
                <a:cs typeface="Times New Roman" panose="02020603050405020304" pitchFamily="18" charset="0"/>
              </a:rPr>
              <a:t>their category of </a:t>
            </a:r>
            <a:r>
              <a:rPr lang="en-GB" sz="4000" dirty="0" smtClean="0">
                <a:latin typeface="Arial" panose="020B0604020202020204" pitchFamily="34" charset="0"/>
                <a:ea typeface="Times New Roman" panose="02020603050405020304" pitchFamily="18" charset="0"/>
                <a:cs typeface="Times New Roman" panose="02020603050405020304" pitchFamily="18" charset="0"/>
              </a:rPr>
              <a:t>abuse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28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417" t="9667" r="31250" b="12333"/>
          <a:stretch/>
        </p:blipFill>
        <p:spPr>
          <a:xfrm>
            <a:off x="6172200" y="384175"/>
            <a:ext cx="12014200" cy="13515975"/>
          </a:xfrm>
          <a:prstGeom prst="rect">
            <a:avLst/>
          </a:prstGeom>
        </p:spPr>
      </p:pic>
    </p:spTree>
    <p:extLst>
      <p:ext uri="{BB962C8B-B14F-4D97-AF65-F5344CB8AC3E}">
        <p14:creationId xmlns:p14="http://schemas.microsoft.com/office/powerpoint/2010/main" val="25305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7537" y="896079"/>
            <a:ext cx="6301725" cy="923330"/>
          </a:xfrm>
          <a:prstGeom prst="rect">
            <a:avLst/>
          </a:prstGeom>
        </p:spPr>
        <p:txBody>
          <a:bodyPr wrap="none">
            <a:spAutoFit/>
          </a:bodyPr>
          <a:lstStyle/>
          <a:p>
            <a:r>
              <a:rPr lang="en-GB" sz="5400" b="1" dirty="0">
                <a:solidFill>
                  <a:srgbClr val="99CC00"/>
                </a:solidFill>
                <a:latin typeface="Arial" panose="020B0604020202020204" pitchFamily="34" charset="0"/>
                <a:ea typeface="Times New Roman" panose="02020603050405020304" pitchFamily="18" charset="0"/>
                <a:cs typeface="Times New Roman" panose="02020603050405020304" pitchFamily="18" charset="0"/>
              </a:rPr>
              <a:t>Learning Lessons </a:t>
            </a:r>
            <a:endParaRPr lang="en-GB" dirty="0"/>
          </a:p>
        </p:txBody>
      </p:sp>
      <p:sp>
        <p:nvSpPr>
          <p:cNvPr id="3" name="Rectangle 2"/>
          <p:cNvSpPr/>
          <p:nvPr/>
        </p:nvSpPr>
        <p:spPr>
          <a:xfrm>
            <a:off x="888368" y="3265959"/>
            <a:ext cx="21388063" cy="5632311"/>
          </a:xfrm>
          <a:prstGeom prst="rect">
            <a:avLst/>
          </a:prstGeom>
        </p:spPr>
        <p:txBody>
          <a:bodyPr wrap="square">
            <a:spAutoFit/>
          </a:bodyPr>
          <a:lstStyle/>
          <a:p>
            <a:pPr algn="l"/>
            <a:r>
              <a:rPr lang="en-GB" sz="4000" b="1" dirty="0">
                <a:latin typeface="Arial" panose="020B0604020202020204" pitchFamily="34" charset="0"/>
                <a:ea typeface="Times New Roman" panose="02020603050405020304" pitchFamily="18" charset="0"/>
                <a:cs typeface="Arial" panose="020B0604020202020204" pitchFamily="34" charset="0"/>
              </a:rPr>
              <a:t>Recording Keeping &amp; Assessment of Risk</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dirty="0" smtClean="0">
                <a:latin typeface="Arial" panose="020B0604020202020204" pitchFamily="34" charset="0"/>
                <a:ea typeface="Times New Roman" panose="02020603050405020304" pitchFamily="18" charset="0"/>
                <a:cs typeface="Arial" panose="020B0604020202020204" pitchFamily="34" charset="0"/>
              </a:rPr>
              <a:t>“the </a:t>
            </a:r>
            <a:r>
              <a:rPr lang="en-GB" sz="4000" dirty="0">
                <a:latin typeface="Arial" panose="020B0604020202020204" pitchFamily="34" charset="0"/>
                <a:ea typeface="Times New Roman" panose="02020603050405020304" pitchFamily="18" charset="0"/>
                <a:cs typeface="Arial" panose="020B0604020202020204" pitchFamily="34" charset="0"/>
              </a:rPr>
              <a:t>concerns about Daniel were not effectively communicated across the staff team and there was no formal mechanism for gathering information together across the school</a:t>
            </a:r>
            <a:r>
              <a:rPr lang="en-GB" sz="4000" dirty="0" smtClean="0">
                <a:latin typeface="Arial" panose="020B0604020202020204" pitchFamily="34" charset="0"/>
                <a:ea typeface="Times New Roman" panose="02020603050405020304" pitchFamily="18" charset="0"/>
                <a:cs typeface="Arial" panose="020B0604020202020204" pitchFamily="34" charset="0"/>
              </a:rPr>
              <a:t>.”</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dirty="0">
                <a:latin typeface="Arial" panose="020B0604020202020204" pitchFamily="34" charset="0"/>
                <a:ea typeface="Times New Roman" panose="02020603050405020304" pitchFamily="18" charset="0"/>
                <a:cs typeface="Arial" panose="020B0604020202020204" pitchFamily="34" charset="0"/>
              </a:rPr>
              <a:t>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dirty="0" smtClean="0">
                <a:latin typeface="Arial" panose="020B0604020202020204" pitchFamily="34" charset="0"/>
                <a:ea typeface="Times New Roman" panose="02020603050405020304" pitchFamily="18" charset="0"/>
              </a:rPr>
              <a:t>“Assessments </a:t>
            </a:r>
            <a:r>
              <a:rPr lang="en-GB" sz="4000" dirty="0">
                <a:latin typeface="Arial" panose="020B0604020202020204" pitchFamily="34" charset="0"/>
                <a:ea typeface="Times New Roman" panose="02020603050405020304" pitchFamily="18" charset="0"/>
              </a:rPr>
              <a:t>within the school failed to bring together all known information and identify risk of abuse. This was because recording systems within the school were used inconsistently and did not bring together all information into a central place in order to enable an accurate assessment of need and risk. It is important to emphasise the recording arrangements in place at your school including the use of body maps to record observed injuries. </a:t>
            </a:r>
            <a:r>
              <a:rPr lang="en-GB" sz="4000" dirty="0" smtClean="0">
                <a:latin typeface="Arial" panose="020B0604020202020204" pitchFamily="34" charset="0"/>
                <a:ea typeface="Times New Roman" panose="02020603050405020304" pitchFamily="18" charset="0"/>
              </a:rPr>
              <a:t>“</a:t>
            </a:r>
            <a:endParaRPr lang="en-GB" sz="4000" dirty="0"/>
          </a:p>
        </p:txBody>
      </p:sp>
      <p:sp>
        <p:nvSpPr>
          <p:cNvPr id="4" name="Rectangle 3"/>
          <p:cNvSpPr/>
          <p:nvPr/>
        </p:nvSpPr>
        <p:spPr>
          <a:xfrm>
            <a:off x="228600" y="1819409"/>
            <a:ext cx="22707600" cy="523220"/>
          </a:xfrm>
          <a:prstGeom prst="rect">
            <a:avLst/>
          </a:prstGeom>
        </p:spPr>
        <p:txBody>
          <a:bodyPr wrap="square">
            <a:spAutoFit/>
          </a:bodyPr>
          <a:lstStyle/>
          <a:p>
            <a:pPr marL="342900" marR="93345" lvl="0" indent="-342900">
              <a:spcBef>
                <a:spcPts val="750"/>
              </a:spcBef>
              <a:buFont typeface="Symbol" panose="05050102010706020507" pitchFamily="18" charset="2"/>
              <a:buChar char=""/>
            </a:pPr>
            <a:r>
              <a:rPr lang="en-GB" sz="2800" u="sng" dirty="0">
                <a:latin typeface="Arial" panose="020B0604020202020204" pitchFamily="34" charset="0"/>
                <a:ea typeface="Times New Roman" panose="02020603050405020304" pitchFamily="18" charset="0"/>
                <a:cs typeface="Arial" panose="020B0604020202020204" pitchFamily="34" charset="0"/>
                <a:hlinkClick r:id="rId2"/>
              </a:rPr>
              <a:t>Daniel </a:t>
            </a:r>
            <a:r>
              <a:rPr lang="en-GB" sz="2800" u="sng" dirty="0" err="1">
                <a:latin typeface="Arial" panose="020B0604020202020204" pitchFamily="34" charset="0"/>
                <a:ea typeface="Times New Roman" panose="02020603050405020304" pitchFamily="18" charset="0"/>
                <a:cs typeface="Arial" panose="020B0604020202020204" pitchFamily="34" charset="0"/>
                <a:hlinkClick r:id="rId2"/>
              </a:rPr>
              <a:t>Pelka</a:t>
            </a:r>
            <a:r>
              <a:rPr lang="en-GB" sz="2800" u="sng" dirty="0">
                <a:latin typeface="Arial" panose="020B0604020202020204" pitchFamily="34" charset="0"/>
                <a:ea typeface="Times New Roman" panose="02020603050405020304" pitchFamily="18" charset="0"/>
                <a:cs typeface="Arial" panose="020B0604020202020204" pitchFamily="34" charset="0"/>
                <a:hlinkClick r:id="rId2"/>
              </a:rPr>
              <a:t> Review - Retrospective Deeper Analysis and Progress Report on Implementation of Recommendations (23rd Jan 2014)</a:t>
            </a:r>
            <a:endParaRPr lang="en-GB" sz="2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42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554335"/>
            <a:ext cx="7917552" cy="923330"/>
          </a:xfrm>
          <a:prstGeom prst="rect">
            <a:avLst/>
          </a:prstGeom>
        </p:spPr>
        <p:txBody>
          <a:bodyPr wrap="none">
            <a:spAutoFit/>
          </a:bodyPr>
          <a:lstStyle/>
          <a:p>
            <a:r>
              <a:rPr lang="en-GB" sz="5400" b="1" dirty="0">
                <a:solidFill>
                  <a:srgbClr val="99CC00"/>
                </a:solidFill>
                <a:latin typeface="Arial" panose="020B0604020202020204" pitchFamily="34" charset="0"/>
                <a:ea typeface="Times New Roman" panose="02020603050405020304" pitchFamily="18" charset="0"/>
                <a:cs typeface="Times New Roman" panose="02020603050405020304" pitchFamily="18" charset="0"/>
              </a:rPr>
              <a:t>Dealing with disclosure</a:t>
            </a:r>
            <a:endParaRPr lang="en-GB" dirty="0"/>
          </a:p>
        </p:txBody>
      </p:sp>
      <p:sp>
        <p:nvSpPr>
          <p:cNvPr id="3" name="Rectangle 2"/>
          <p:cNvSpPr/>
          <p:nvPr/>
        </p:nvSpPr>
        <p:spPr>
          <a:xfrm>
            <a:off x="812800" y="2011065"/>
            <a:ext cx="23088600" cy="11726287"/>
          </a:xfrm>
          <a:prstGeom prst="rect">
            <a:avLst/>
          </a:prstGeom>
        </p:spPr>
        <p:txBody>
          <a:bodyPr wrap="square">
            <a:spAutoFit/>
          </a:bodyPr>
          <a:lstStyle/>
          <a:p>
            <a:pPr algn="l"/>
            <a:r>
              <a:rPr lang="en-GB" sz="3600" b="1" dirty="0">
                <a:solidFill>
                  <a:srgbClr val="99CC00"/>
                </a:solidFill>
                <a:latin typeface="Arial" panose="020B0604020202020204" pitchFamily="34" charset="0"/>
                <a:ea typeface="Times New Roman" panose="02020603050405020304" pitchFamily="18" charset="0"/>
                <a:cs typeface="Times New Roman" panose="02020603050405020304" pitchFamily="18" charset="0"/>
              </a:rPr>
              <a:t>Case Study – Rachel </a:t>
            </a:r>
            <a:endParaRPr lang="en-GB" sz="3600" b="1"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Rachel is a pupil in your year nine at school. Her attendance has always been excellent and she has performed well in school.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Shortly after the Christmas break you notice that Rachel's demeanour has changed. She has become very quiet and withdrawn in class and her grades are getting worse. She often fails to hand in homework and her attendance is deteriorating. Other teachers at the school have also spoken to you regarding their concerns about the negative changes they have seen in Rachel.</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You have overheard some of the other girls from your class talking about Rachel and saying that she was having 'boy troubles'.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You decide to ask Rachel if there is anything wrong. Rachel tells you that since she started seeing one of the year nine boys over Christmas some of the other girls in her year are not happy that they are together and have started to send her abusive messages on her mobile phone.  Rachel also tells you that someone has posted lies about her on her </a:t>
            </a:r>
            <a:r>
              <a:rPr lang="en-GB" sz="3600" dirty="0" smtClean="0">
                <a:latin typeface="Arial" panose="020B0604020202020204" pitchFamily="34" charset="0"/>
                <a:ea typeface="Times New Roman" panose="02020603050405020304" pitchFamily="18" charset="0"/>
                <a:cs typeface="Times New Roman" panose="02020603050405020304" pitchFamily="18" charset="0"/>
              </a:rPr>
              <a:t>Facebook profile </a:t>
            </a:r>
            <a:r>
              <a:rPr lang="en-GB" sz="3600" dirty="0">
                <a:latin typeface="Arial" panose="020B0604020202020204" pitchFamily="34" charset="0"/>
                <a:ea typeface="Times New Roman" panose="02020603050405020304" pitchFamily="18" charset="0"/>
                <a:cs typeface="Times New Roman" panose="02020603050405020304" pitchFamily="18" charset="0"/>
              </a:rPr>
              <a:t>saying that she has been caught shoplifting and that she was pregnant and has had an abortion.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 </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Rachel tells you that she has been worried that telling anyone about what was happening would get the girls involved into trouble and make the bullying worse.</a:t>
            </a:r>
          </a:p>
          <a:p>
            <a:pPr algn="l"/>
            <a:r>
              <a:rPr lang="en-GB" sz="3600" dirty="0">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520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0" y="2132549"/>
            <a:ext cx="15443200" cy="6740307"/>
          </a:xfrm>
          <a:prstGeom prst="rect">
            <a:avLst/>
          </a:prstGeom>
        </p:spPr>
        <p:txBody>
          <a:bodyPr wrap="square">
            <a:spAutoFit/>
          </a:bodyPr>
          <a:lstStyle/>
          <a:p>
            <a:pPr marL="342900" lvl="0" indent="-342900" algn="l">
              <a:buFont typeface="Symbol" panose="05050102010706020507" pitchFamily="18" charset="2"/>
              <a:buChar char=""/>
              <a:tabLst>
                <a:tab pos="457200" algn="l"/>
              </a:tabLst>
            </a:pPr>
            <a:r>
              <a:rPr lang="en-GB" sz="5400" dirty="0">
                <a:latin typeface="Arial" panose="020B0604020202020204" pitchFamily="34" charset="0"/>
                <a:cs typeface="Times New Roman" panose="02020603050405020304" pitchFamily="18" charset="0"/>
              </a:rPr>
              <a:t>What are the facts, observations, opinions and what is information from others? </a:t>
            </a:r>
            <a:endParaRPr lang="en-GB" sz="8800" b="1" dirty="0">
              <a:latin typeface="Arial" panose="020B0604020202020204" pitchFamily="34" charset="0"/>
              <a:cs typeface="Times New Roman" panose="02020603050405020304" pitchFamily="18" charset="0"/>
            </a:endParaRPr>
          </a:p>
          <a:p>
            <a:pPr algn="l"/>
            <a:r>
              <a:rPr lang="en-GB" sz="54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l">
              <a:buFont typeface="Symbol" panose="05050102010706020507" pitchFamily="18" charset="2"/>
              <a:buChar char=""/>
              <a:tabLst>
                <a:tab pos="457200" algn="l"/>
              </a:tabLst>
            </a:pPr>
            <a:r>
              <a:rPr lang="en-GB" sz="5400" dirty="0">
                <a:latin typeface="Arial" panose="020B0604020202020204" pitchFamily="34" charset="0"/>
                <a:ea typeface="Times New Roman" panose="02020603050405020304" pitchFamily="18" charset="0"/>
                <a:cs typeface="Times New Roman" panose="02020603050405020304" pitchFamily="18" charset="0"/>
              </a:rPr>
              <a:t>Where will you record the facts/your observations?</a:t>
            </a:r>
          </a:p>
          <a:p>
            <a:pPr algn="l"/>
            <a:r>
              <a:rPr lang="en-GB" sz="54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l">
              <a:buFont typeface="Symbol" panose="05050102010706020507" pitchFamily="18" charset="2"/>
              <a:buChar char=""/>
              <a:tabLst>
                <a:tab pos="457200" algn="l"/>
              </a:tabLst>
            </a:pPr>
            <a:r>
              <a:rPr lang="en-GB" sz="5400" dirty="0">
                <a:latin typeface="Arial" panose="020B0604020202020204" pitchFamily="34" charset="0"/>
                <a:ea typeface="Times New Roman" panose="02020603050405020304" pitchFamily="18" charset="0"/>
                <a:cs typeface="Times New Roman" panose="02020603050405020304" pitchFamily="18" charset="0"/>
              </a:rPr>
              <a:t>What do you do next? </a:t>
            </a:r>
          </a:p>
          <a:p>
            <a:r>
              <a:rPr lang="en-GB" sz="5400" b="1" i="1" dirty="0">
                <a:solidFill>
                  <a:srgbClr val="99CC00"/>
                </a:solidFill>
                <a:latin typeface="Arial" panose="020B0604020202020204" pitchFamily="34" charset="0"/>
                <a:ea typeface="Times New Roman" panose="02020603050405020304" pitchFamily="18" charset="0"/>
                <a:cs typeface="Times New Roman" panose="02020603050405020304" pitchFamily="18" charset="0"/>
              </a:rPr>
              <a:t> </a:t>
            </a:r>
            <a:endParaRPr lang="en-GB" sz="5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13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4138" y="818511"/>
            <a:ext cx="23267908" cy="1172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decide to speak to the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Matt</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regarding the bullying that Rachel is being subjected to.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Matt decides to raise a s/g concern with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DSL</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DSL reviews</a:t>
            </a:r>
            <a:r>
              <a:rPr kumimoji="0" lang="en-GB" sz="3600" b="0" i="1"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agrees.</a:t>
            </a:r>
            <a:endPar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36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DSL contacts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Police Officer </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linked with your school about what is happening to Rachel.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Police Officer advises to tell Rachel not to destroy any of the text messages or emails etc. as these could 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used in evidence if necessary.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DSL speaks to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Rachel</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ask her not to destroy any of the evidence of the bullying. </a:t>
            </a:r>
          </a:p>
          <a:p>
            <a:pPr marL="0" marR="0" lvl="0" indent="0" algn="l" defTabSz="914400" rtl="0" eaLnBrk="0" fontAlgn="base" latinLnBrk="0" hangingPunct="0">
              <a:lnSpc>
                <a:spcPct val="100000"/>
              </a:lnSpc>
              <a:spcBef>
                <a:spcPct val="0"/>
              </a:spcBef>
              <a:spcAft>
                <a:spcPct val="0"/>
              </a:spcAft>
              <a:buClrTx/>
              <a:buSzTx/>
              <a:buFontTx/>
              <a:buNone/>
              <a:tabLst/>
            </a:pPr>
            <a:endParaRPr lang="en-GB" sz="36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Rachel’s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mother</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comes into school for a meeting. </a:t>
            </a:r>
            <a:endParaRPr kumimoji="0" lang="en-GB"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DSL and Matt also speak to the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students</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involved in the bullying. They acknowledge what has been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happening.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On the advice of the Police Officer you decide to follow a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restorative justice </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approach. A meeting is organised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involving Rachel and her mother, along with the students who were bullying Rachel and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parents</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sz="36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Following the meeting the bullying stops.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GB" sz="36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owner</a:t>
            </a: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the website is also contacted and asked to remove the lies that the bullies had posted on the site.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they agree to. </a:t>
            </a:r>
            <a:endParaRPr kumimoji="0" lang="en-GB"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713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117600"/>
            <a:ext cx="19304000" cy="10064294"/>
          </a:xfrm>
          <a:prstGeom prst="rect">
            <a:avLst/>
          </a:prstGeom>
        </p:spPr>
        <p:txBody>
          <a:bodyPr wrap="square">
            <a:spAutoFit/>
          </a:bodyPr>
          <a:lstStyle/>
          <a:p>
            <a:pPr algn="l"/>
            <a:r>
              <a:rPr lang="en-GB" sz="3600" b="1" dirty="0">
                <a:solidFill>
                  <a:srgbClr val="99CC00"/>
                </a:solidFill>
                <a:latin typeface="Arial" panose="020B0604020202020204" pitchFamily="34" charset="0"/>
                <a:ea typeface="Times New Roman" panose="02020603050405020304" pitchFamily="18" charset="0"/>
                <a:cs typeface="Arial" panose="020B0604020202020204" pitchFamily="34" charset="0"/>
              </a:rPr>
              <a:t>Case Study – </a:t>
            </a:r>
            <a:r>
              <a:rPr lang="en-GB" sz="3600" b="1" dirty="0" err="1">
                <a:solidFill>
                  <a:srgbClr val="99CC00"/>
                </a:solidFill>
                <a:latin typeface="Arial" panose="020B0604020202020204" pitchFamily="34" charset="0"/>
                <a:ea typeface="Times New Roman" panose="02020603050405020304" pitchFamily="18" charset="0"/>
                <a:cs typeface="Arial" panose="020B0604020202020204" pitchFamily="34" charset="0"/>
              </a:rPr>
              <a:t>Hardeep</a:t>
            </a:r>
            <a:r>
              <a:rPr lang="en-GB" sz="3600" b="1" dirty="0">
                <a:solidFill>
                  <a:srgbClr val="99CC00"/>
                </a:solidFill>
                <a:latin typeface="Arial" panose="020B0604020202020204" pitchFamily="34" charset="0"/>
                <a:ea typeface="Times New Roman" panose="02020603050405020304" pitchFamily="18" charset="0"/>
                <a:cs typeface="Arial" panose="020B0604020202020204" pitchFamily="34" charset="0"/>
              </a:rPr>
              <a:t>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is 15 years old. In your lesson,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appears withdrawn and upset. At the end of a lesson you ask her to stay behind. You ask her if she is ok.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becomes teary and says she wants to tell you something but only if you promise to keep it confidential.</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a:latin typeface="Arial" panose="020B0604020202020204" pitchFamily="34" charset="0"/>
                <a:ea typeface="Times New Roman" panose="02020603050405020304" pitchFamily="18" charset="0"/>
                <a:cs typeface="Arial" panose="020B0604020202020204" pitchFamily="34" charset="0"/>
              </a:rPr>
              <a:t>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says that someone that she met at a local sports club is pressuring her to have sex with him.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is extremely upset and tells you she is scared.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says that the person pressuring her is her brother’s 21 year old friend, Ben. Their families have been friends for ten years and Ben’s mum works with </a:t>
            </a:r>
            <a:r>
              <a:rPr lang="en-GB" sz="3600" dirty="0" err="1">
                <a:latin typeface="Arial" panose="020B0604020202020204" pitchFamily="34" charset="0"/>
                <a:ea typeface="Times New Roman" panose="02020603050405020304" pitchFamily="18" charset="0"/>
                <a:cs typeface="Arial" panose="020B0604020202020204" pitchFamily="34" charset="0"/>
              </a:rPr>
              <a:t>Hardeep’s</a:t>
            </a:r>
            <a:r>
              <a:rPr lang="en-GB" sz="3600" dirty="0">
                <a:latin typeface="Arial" panose="020B0604020202020204" pitchFamily="34" charset="0"/>
                <a:ea typeface="Times New Roman" panose="02020603050405020304" pitchFamily="18" charset="0"/>
                <a:cs typeface="Arial" panose="020B0604020202020204" pitchFamily="34" charset="0"/>
              </a:rPr>
              <a:t> dad.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a:latin typeface="Arial" panose="020B0604020202020204" pitchFamily="34" charset="0"/>
                <a:ea typeface="Times New Roman" panose="02020603050405020304" pitchFamily="18" charset="0"/>
                <a:cs typeface="Arial" panose="020B0604020202020204" pitchFamily="34" charset="0"/>
              </a:rPr>
              <a:t>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a:latin typeface="Arial" panose="020B0604020202020204" pitchFamily="34" charset="0"/>
                <a:ea typeface="Times New Roman" panose="02020603050405020304" pitchFamily="18" charset="0"/>
                <a:cs typeface="Arial" panose="020B0604020202020204" pitchFamily="34" charset="0"/>
              </a:rPr>
              <a:t>A few months ago, they smoked some weed in Ben’s garden and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says she got off with Ben and they did stuff to each other. Ben says he will tell her brother that she smoked weed and tell her friends she is a slag if she doesn’t have sex with him.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tells you she is frightened that her brother will tell her parents so she has decided to have sex with Ben this weekend.</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a:latin typeface="Arial" panose="020B0604020202020204" pitchFamily="34" charset="0"/>
                <a:ea typeface="Times New Roman" panose="02020603050405020304" pitchFamily="18" charset="0"/>
                <a:cs typeface="Arial" panose="020B0604020202020204" pitchFamily="34" charset="0"/>
              </a:rPr>
              <a:t>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says that she has told you everything. She’s really ashamed about having done stuff and about what her family will say. </a:t>
            </a:r>
            <a:r>
              <a:rPr lang="en-GB" sz="3600" dirty="0" err="1">
                <a:latin typeface="Arial" panose="020B0604020202020204" pitchFamily="34" charset="0"/>
                <a:ea typeface="Times New Roman" panose="02020603050405020304" pitchFamily="18" charset="0"/>
                <a:cs typeface="Arial" panose="020B0604020202020204" pitchFamily="34" charset="0"/>
              </a:rPr>
              <a:t>Hardeep</a:t>
            </a:r>
            <a:r>
              <a:rPr lang="en-GB" sz="3600" dirty="0">
                <a:latin typeface="Arial" panose="020B0604020202020204" pitchFamily="34" charset="0"/>
                <a:ea typeface="Times New Roman" panose="02020603050405020304" pitchFamily="18" charset="0"/>
                <a:cs typeface="Arial" panose="020B0604020202020204" pitchFamily="34" charset="0"/>
              </a:rPr>
              <a:t> repeats that she wants you to promise not to tell.</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67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623870"/>
            <a:ext cx="21945600" cy="8094524"/>
          </a:xfrm>
          <a:prstGeom prst="rect">
            <a:avLst/>
          </a:prstGeom>
        </p:spPr>
        <p:txBody>
          <a:bodyPr wrap="square">
            <a:spAutoFit/>
          </a:bodyPr>
          <a:lstStyle/>
          <a:p>
            <a:pPr algn="l"/>
            <a:r>
              <a:rPr lang="en-GB" sz="4000" b="1" i="1" dirty="0">
                <a:latin typeface="Arial" panose="020B0604020202020204" pitchFamily="34" charset="0"/>
                <a:ea typeface="Times New Roman" panose="02020603050405020304" pitchFamily="18" charset="0"/>
                <a:cs typeface="Arial" panose="020B0604020202020204" pitchFamily="34" charset="0"/>
              </a:rPr>
              <a:t>What would you tell </a:t>
            </a:r>
            <a:r>
              <a:rPr lang="en-GB" sz="4000" b="1" i="1" dirty="0" err="1">
                <a:latin typeface="Arial" panose="020B0604020202020204" pitchFamily="34" charset="0"/>
                <a:ea typeface="Times New Roman" panose="02020603050405020304" pitchFamily="18" charset="0"/>
                <a:cs typeface="Arial" panose="020B0604020202020204" pitchFamily="34" charset="0"/>
              </a:rPr>
              <a:t>Hardeep</a:t>
            </a:r>
            <a:r>
              <a:rPr lang="en-GB" sz="4000" b="1" i="1" dirty="0">
                <a:latin typeface="Arial" panose="020B0604020202020204" pitchFamily="34" charset="0"/>
                <a:ea typeface="Times New Roman" panose="02020603050405020304" pitchFamily="18" charset="0"/>
                <a:cs typeface="Arial" panose="020B0604020202020204" pitchFamily="34" charset="0"/>
              </a:rPr>
              <a:t> and what would you do next?</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tabLst>
                <a:tab pos="457200" algn="l"/>
              </a:tabLst>
            </a:pPr>
            <a:r>
              <a:rPr lang="en-GB" sz="4000" i="1" dirty="0">
                <a:latin typeface="Arial" panose="020B0604020202020204" pitchFamily="34" charset="0"/>
                <a:ea typeface="Times New Roman" panose="02020603050405020304" pitchFamily="18" charset="0"/>
                <a:cs typeface="Arial" panose="020B0604020202020204" pitchFamily="34" charset="0"/>
              </a:rPr>
              <a:t>Explain to </a:t>
            </a:r>
            <a:r>
              <a:rPr lang="en-GB" sz="4000" i="1" dirty="0" err="1">
                <a:latin typeface="Arial" panose="020B0604020202020204" pitchFamily="34" charset="0"/>
                <a:ea typeface="Times New Roman" panose="02020603050405020304" pitchFamily="18" charset="0"/>
                <a:cs typeface="Arial" panose="020B0604020202020204" pitchFamily="34" charset="0"/>
              </a:rPr>
              <a:t>Hardeep</a:t>
            </a:r>
            <a:r>
              <a:rPr lang="en-GB" sz="4000" i="1" dirty="0">
                <a:latin typeface="Arial" panose="020B0604020202020204" pitchFamily="34" charset="0"/>
                <a:ea typeface="Times New Roman" panose="02020603050405020304" pitchFamily="18" charset="0"/>
                <a:cs typeface="Arial" panose="020B0604020202020204" pitchFamily="34" charset="0"/>
              </a:rPr>
              <a:t> that you still need to share as you have a duty to safeguard and promote her welfare;</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i="1" dirty="0">
                <a:latin typeface="Arial" panose="020B0604020202020204" pitchFamily="34" charset="0"/>
                <a:ea typeface="Times New Roman" panose="02020603050405020304" pitchFamily="18" charset="0"/>
                <a:cs typeface="Arial" panose="020B0604020202020204" pitchFamily="34" charset="0"/>
              </a:rPr>
              <a:t>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indent="228600" algn="l"/>
            <a:r>
              <a:rPr lang="en-GB" sz="4000" i="1" dirty="0">
                <a:latin typeface="Arial" panose="020B0604020202020204" pitchFamily="34" charset="0"/>
                <a:ea typeface="Times New Roman" panose="02020603050405020304" pitchFamily="18" charset="0"/>
                <a:cs typeface="Arial" panose="020B0604020202020204" pitchFamily="34" charset="0"/>
              </a:rPr>
              <a:t>2. 	Tell </a:t>
            </a:r>
            <a:r>
              <a:rPr lang="en-GB" sz="4000" i="1" dirty="0" err="1">
                <a:latin typeface="Arial" panose="020B0604020202020204" pitchFamily="34" charset="0"/>
                <a:ea typeface="Times New Roman" panose="02020603050405020304" pitchFamily="18" charset="0"/>
                <a:cs typeface="Arial" panose="020B0604020202020204" pitchFamily="34" charset="0"/>
              </a:rPr>
              <a:t>Hardeep</a:t>
            </a:r>
            <a:r>
              <a:rPr lang="en-GB" sz="4000" i="1" dirty="0">
                <a:latin typeface="Arial" panose="020B0604020202020204" pitchFamily="34" charset="0"/>
                <a:ea typeface="Times New Roman" panose="02020603050405020304" pitchFamily="18" charset="0"/>
                <a:cs typeface="Arial" panose="020B0604020202020204" pitchFamily="34" charset="0"/>
              </a:rPr>
              <a:t> who you will tell and what will happen next;</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i="1" dirty="0">
                <a:latin typeface="Arial" panose="020B0604020202020204" pitchFamily="34" charset="0"/>
                <a:ea typeface="Times New Roman" panose="02020603050405020304" pitchFamily="18" charset="0"/>
                <a:cs typeface="Arial" panose="020B0604020202020204" pitchFamily="34" charset="0"/>
              </a:rPr>
              <a:t>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marL="457200" indent="-228600" algn="l"/>
            <a:r>
              <a:rPr lang="en-GB" sz="4000" i="1" dirty="0">
                <a:latin typeface="Arial" panose="020B0604020202020204" pitchFamily="34" charset="0"/>
                <a:ea typeface="Times New Roman" panose="02020603050405020304" pitchFamily="18" charset="0"/>
                <a:cs typeface="Arial" panose="020B0604020202020204" pitchFamily="34" charset="0"/>
              </a:rPr>
              <a:t>3. 	Complete disclosure form for passing it to your Designated Safeguarding Lead (DSL);</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i="1" dirty="0">
                <a:latin typeface="Arial" panose="020B0604020202020204" pitchFamily="34" charset="0"/>
                <a:ea typeface="Times New Roman" panose="02020603050405020304" pitchFamily="18" charset="0"/>
                <a:cs typeface="Arial" panose="020B0604020202020204" pitchFamily="34" charset="0"/>
              </a:rPr>
              <a:t>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b="1" i="1" dirty="0">
                <a:latin typeface="Arial" panose="020B0604020202020204" pitchFamily="34" charset="0"/>
                <a:ea typeface="Times New Roman" panose="02020603050405020304" pitchFamily="18" charset="0"/>
                <a:cs typeface="Arial" panose="020B0604020202020204" pitchFamily="34" charset="0"/>
              </a:rPr>
              <a:t>Having listened, what information would you record?</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i="1" dirty="0">
                <a:latin typeface="Arial" panose="020B0604020202020204" pitchFamily="34" charset="0"/>
                <a:ea typeface="Times New Roman" panose="02020603050405020304" pitchFamily="18" charset="0"/>
                <a:cs typeface="Arial" panose="020B0604020202020204" pitchFamily="34" charset="0"/>
              </a:rPr>
              <a:t>Try to include as much as possible of what was said by </a:t>
            </a:r>
            <a:r>
              <a:rPr lang="en-GB" sz="4000" i="1" dirty="0" err="1">
                <a:latin typeface="Arial" panose="020B0604020202020204" pitchFamily="34" charset="0"/>
                <a:ea typeface="Times New Roman" panose="02020603050405020304" pitchFamily="18" charset="0"/>
                <a:cs typeface="Arial" panose="020B0604020202020204" pitchFamily="34" charset="0"/>
              </a:rPr>
              <a:t>Hardeep</a:t>
            </a:r>
            <a:r>
              <a:rPr lang="en-GB" sz="4000" i="1" dirty="0">
                <a:latin typeface="Arial" panose="020B0604020202020204" pitchFamily="34" charset="0"/>
                <a:ea typeface="Times New Roman" panose="02020603050405020304" pitchFamily="18" charset="0"/>
                <a:cs typeface="Arial" panose="020B0604020202020204" pitchFamily="34" charset="0"/>
              </a:rPr>
              <a:t>. It is important to use her words, not yours e.g. ‘weed’, ‘got off with’ ‘did stuff’.</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i="1" dirty="0">
                <a:latin typeface="Arial" panose="020B0604020202020204" pitchFamily="34" charset="0"/>
                <a:ea typeface="Times New Roman" panose="02020603050405020304" pitchFamily="18" charset="0"/>
                <a:cs typeface="Arial" panose="020B0604020202020204" pitchFamily="34" charset="0"/>
              </a:rPr>
              <a:t>Note also her non-verbal behaviour – tears, hesitation, and fear. </a:t>
            </a:r>
            <a:endParaRPr lang="en-GB" sz="4000" dirty="0">
              <a:latin typeface="Arial" panose="020B0604020202020204" pitchFamily="34" charset="0"/>
              <a:ea typeface="Times New Roman" panose="02020603050405020304" pitchFamily="18" charset="0"/>
              <a:cs typeface="Times New Roman" panose="02020603050405020304" pitchFamily="18" charset="0"/>
            </a:endParaRPr>
          </a:p>
          <a:p>
            <a:pPr algn="l"/>
            <a:r>
              <a:rPr lang="en-GB" sz="4000" dirty="0">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864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0" y="1429397"/>
            <a:ext cx="2194560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5000" b="1" i="0" u="none" strike="noStrike" cap="none" spc="0" normalizeH="0" baseline="0" dirty="0" smtClean="0">
                <a:ln>
                  <a:noFill/>
                </a:ln>
                <a:solidFill>
                  <a:srgbClr val="000000"/>
                </a:solidFill>
                <a:effectLst/>
                <a:uFillTx/>
                <a:latin typeface="+mn-lt"/>
                <a:ea typeface="+mn-ea"/>
                <a:cs typeface="+mn-cs"/>
                <a:sym typeface="Helvetica Light"/>
              </a:rPr>
              <a:t>Safeguarding</a:t>
            </a:r>
            <a:r>
              <a:rPr kumimoji="0" lang="en-GB" sz="5000" b="1" i="0" u="none" strike="noStrike" cap="none" spc="0" normalizeH="0" dirty="0" smtClean="0">
                <a:ln>
                  <a:noFill/>
                </a:ln>
                <a:solidFill>
                  <a:srgbClr val="000000"/>
                </a:solidFill>
                <a:effectLst/>
                <a:uFillTx/>
                <a:latin typeface="+mn-lt"/>
                <a:ea typeface="+mn-ea"/>
                <a:cs typeface="+mn-cs"/>
                <a:sym typeface="Helvetica Light"/>
              </a:rPr>
              <a:t> Leadership (interim) arrangements</a:t>
            </a:r>
          </a:p>
          <a:p>
            <a:pPr marL="0" marR="0" indent="0" algn="l" defTabSz="825500" rtl="0" fontAlgn="auto" latinLnBrk="0" hangingPunct="0">
              <a:lnSpc>
                <a:spcPct val="100000"/>
              </a:lnSpc>
              <a:spcBef>
                <a:spcPts val="0"/>
              </a:spcBef>
              <a:spcAft>
                <a:spcPts val="0"/>
              </a:spcAft>
              <a:buClrTx/>
              <a:buSzTx/>
              <a:buFontTx/>
              <a:buNone/>
              <a:tabLst/>
            </a:pPr>
            <a:r>
              <a:rPr kumimoji="0" lang="en-GB" sz="5000" b="1" i="0" u="none" strike="noStrike" cap="none" spc="0" normalizeH="0" baseline="0" dirty="0" smtClean="0">
                <a:ln>
                  <a:noFill/>
                </a:ln>
                <a:solidFill>
                  <a:srgbClr val="000000"/>
                </a:solidFill>
                <a:effectLst/>
                <a:uFillTx/>
                <a:latin typeface="+mn-lt"/>
                <a:ea typeface="+mn-ea"/>
                <a:cs typeface="+mn-cs"/>
                <a:sym typeface="Helvetica Light"/>
              </a:rPr>
              <a:t>The s/g team: TB; SW; PON; LA</a:t>
            </a:r>
            <a:endParaRPr kumimoji="0" lang="en-GB" sz="50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711200" y="3405128"/>
            <a:ext cx="18034000"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5000" b="0" i="0" u="none" strike="noStrike" cap="none" spc="0" normalizeH="0" baseline="0" dirty="0" smtClean="0">
                <a:ln>
                  <a:noFill/>
                </a:ln>
                <a:solidFill>
                  <a:srgbClr val="000000"/>
                </a:solidFill>
                <a:effectLst/>
                <a:uFillTx/>
                <a:latin typeface="+mn-lt"/>
                <a:ea typeface="+mn-ea"/>
                <a:cs typeface="+mn-cs"/>
                <a:sym typeface="Helvetica Light"/>
              </a:rPr>
              <a:t>As SLT, TB is Lead</a:t>
            </a:r>
          </a:p>
          <a:p>
            <a:pPr marL="0" marR="0" indent="0" algn="l" defTabSz="825500" rtl="0" fontAlgn="auto" latinLnBrk="0" hangingPunct="0">
              <a:lnSpc>
                <a:spcPct val="100000"/>
              </a:lnSpc>
              <a:spcBef>
                <a:spcPts val="0"/>
              </a:spcBef>
              <a:spcAft>
                <a:spcPts val="0"/>
              </a:spcAft>
              <a:buClrTx/>
              <a:buSzTx/>
              <a:buFontTx/>
              <a:buNone/>
              <a:tabLst/>
            </a:pPr>
            <a:r>
              <a:rPr lang="en-GB" dirty="0" smtClean="0"/>
              <a:t>SW is Deputy (Wed-Fri)</a:t>
            </a:r>
          </a:p>
          <a:p>
            <a:pPr marL="0" marR="0" indent="0" algn="l" defTabSz="825500" rtl="0" fontAlgn="auto" latinLnBrk="0" hangingPunct="0">
              <a:lnSpc>
                <a:spcPct val="100000"/>
              </a:lnSpc>
              <a:spcBef>
                <a:spcPts val="0"/>
              </a:spcBef>
              <a:spcAft>
                <a:spcPts val="0"/>
              </a:spcAft>
              <a:buClrTx/>
              <a:buSzTx/>
              <a:buFontTx/>
              <a:buNone/>
              <a:tabLst/>
            </a:pPr>
            <a:r>
              <a:rPr kumimoji="0" lang="en-GB" sz="5000" b="0" i="0" u="none" strike="noStrike" cap="none" spc="0" normalizeH="0" baseline="0" dirty="0" smtClean="0">
                <a:ln>
                  <a:noFill/>
                </a:ln>
                <a:solidFill>
                  <a:srgbClr val="000000"/>
                </a:solidFill>
                <a:effectLst/>
                <a:uFillTx/>
                <a:latin typeface="+mn-lt"/>
                <a:ea typeface="+mn-ea"/>
                <a:cs typeface="+mn-cs"/>
                <a:sym typeface="Helvetica Light"/>
              </a:rPr>
              <a:t>PON</a:t>
            </a:r>
            <a:r>
              <a:rPr kumimoji="0" lang="en-GB" sz="5000" b="0" i="0" u="none" strike="noStrike" cap="none" spc="0" normalizeH="0" dirty="0" smtClean="0">
                <a:ln>
                  <a:noFill/>
                </a:ln>
                <a:solidFill>
                  <a:srgbClr val="000000"/>
                </a:solidFill>
                <a:effectLst/>
                <a:uFillTx/>
                <a:latin typeface="+mn-lt"/>
                <a:ea typeface="+mn-ea"/>
                <a:cs typeface="+mn-cs"/>
                <a:sym typeface="Helvetica Light"/>
              </a:rPr>
              <a:t> is Deputy (Mon-Fri)</a:t>
            </a:r>
            <a:endParaRPr kumimoji="0" lang="en-GB"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TextBox 3"/>
          <p:cNvSpPr txBox="1"/>
          <p:nvPr/>
        </p:nvSpPr>
        <p:spPr>
          <a:xfrm>
            <a:off x="711200" y="6150301"/>
            <a:ext cx="16256000"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b="1" dirty="0" smtClean="0"/>
              <a:t>Communicating a concern</a:t>
            </a:r>
          </a:p>
          <a:p>
            <a:pPr marL="0" marR="0" indent="0" algn="l" defTabSz="825500" rtl="0" fontAlgn="auto" latinLnBrk="0" hangingPunct="0">
              <a:lnSpc>
                <a:spcPct val="100000"/>
              </a:lnSpc>
              <a:spcBef>
                <a:spcPts val="0"/>
              </a:spcBef>
              <a:spcAft>
                <a:spcPts val="0"/>
              </a:spcAft>
              <a:buClrTx/>
              <a:buSzTx/>
              <a:buFontTx/>
              <a:buNone/>
              <a:tabLst/>
            </a:pPr>
            <a:endParaRPr lang="en-GB" b="1" dirty="0" smtClean="0"/>
          </a:p>
          <a:p>
            <a:pPr marL="0" marR="0" indent="0" algn="l" defTabSz="825500" rtl="0" fontAlgn="auto" latinLnBrk="0" hangingPunct="0">
              <a:lnSpc>
                <a:spcPct val="100000"/>
              </a:lnSpc>
              <a:spcBef>
                <a:spcPts val="0"/>
              </a:spcBef>
              <a:spcAft>
                <a:spcPts val="0"/>
              </a:spcAft>
              <a:buClrTx/>
              <a:buSzTx/>
              <a:buFontTx/>
              <a:buNone/>
              <a:tabLst/>
            </a:pPr>
            <a:r>
              <a:rPr lang="en-GB" dirty="0" smtClean="0"/>
              <a:t>Speak with any member of s/g team</a:t>
            </a:r>
          </a:p>
          <a:p>
            <a:pPr marL="0" marR="0" indent="0" algn="l" defTabSz="825500" rtl="0" fontAlgn="auto" latinLnBrk="0" hangingPunct="0">
              <a:lnSpc>
                <a:spcPct val="100000"/>
              </a:lnSpc>
              <a:spcBef>
                <a:spcPts val="0"/>
              </a:spcBef>
              <a:spcAft>
                <a:spcPts val="0"/>
              </a:spcAft>
              <a:buClrTx/>
              <a:buSzTx/>
              <a:buFontTx/>
              <a:buNone/>
              <a:tabLst/>
            </a:pPr>
            <a:r>
              <a:rPr lang="en-GB" dirty="0" smtClean="0"/>
              <a:t>Speak with year leader</a:t>
            </a:r>
          </a:p>
          <a:p>
            <a:pPr marL="0" marR="0" indent="0" algn="l" defTabSz="825500" rtl="0" fontAlgn="auto" latinLnBrk="0" hangingPunct="0">
              <a:lnSpc>
                <a:spcPct val="100000"/>
              </a:lnSpc>
              <a:spcBef>
                <a:spcPts val="0"/>
              </a:spcBef>
              <a:spcAft>
                <a:spcPts val="0"/>
              </a:spcAft>
              <a:buClrTx/>
              <a:buSzTx/>
              <a:buFontTx/>
              <a:buNone/>
              <a:tabLst/>
            </a:pPr>
            <a:r>
              <a:rPr lang="en-GB" dirty="0" smtClean="0"/>
              <a:t>Speak with Matt</a:t>
            </a:r>
          </a:p>
          <a:p>
            <a:pPr marL="0" marR="0" indent="0" algn="l" defTabSz="825500" rtl="0" fontAlgn="auto" latinLnBrk="0" hangingPunct="0">
              <a:lnSpc>
                <a:spcPct val="100000"/>
              </a:lnSpc>
              <a:spcBef>
                <a:spcPts val="0"/>
              </a:spcBef>
              <a:spcAft>
                <a:spcPts val="0"/>
              </a:spcAft>
              <a:buClrTx/>
              <a:buSzTx/>
              <a:buFontTx/>
              <a:buNone/>
              <a:tabLst/>
            </a:pPr>
            <a:r>
              <a:rPr lang="en-GB" dirty="0" smtClean="0"/>
              <a:t>Email: </a:t>
            </a:r>
            <a:r>
              <a:rPr lang="en-GB" dirty="0" err="1" smtClean="0">
                <a:solidFill>
                  <a:srgbClr val="0070C0"/>
                </a:solidFill>
              </a:rPr>
              <a:t>z_concern</a:t>
            </a:r>
            <a:endParaRPr lang="en-GB" dirty="0" smtClean="0">
              <a:solidFill>
                <a:srgbClr val="0070C0"/>
              </a:solidFill>
            </a:endParaRPr>
          </a:p>
          <a:p>
            <a:pPr marL="0" marR="0" indent="0" algn="l" defTabSz="825500" rtl="0" fontAlgn="auto" latinLnBrk="0" hangingPunct="0">
              <a:lnSpc>
                <a:spcPct val="100000"/>
              </a:lnSpc>
              <a:spcBef>
                <a:spcPts val="0"/>
              </a:spcBef>
              <a:spcAft>
                <a:spcPts val="0"/>
              </a:spcAft>
              <a:buClrTx/>
              <a:buSzTx/>
              <a:buFontTx/>
              <a:buNone/>
              <a:tabLst/>
            </a:pPr>
            <a:endParaRPr lang="en-GB" dirty="0" smtClean="0"/>
          </a:p>
          <a:p>
            <a:pPr marL="0" marR="0" indent="0" algn="l" defTabSz="825500" rtl="0" fontAlgn="auto" latinLnBrk="0" hangingPunct="0">
              <a:lnSpc>
                <a:spcPct val="100000"/>
              </a:lnSpc>
              <a:spcBef>
                <a:spcPts val="0"/>
              </a:spcBef>
              <a:spcAft>
                <a:spcPts val="0"/>
              </a:spcAft>
              <a:buClrTx/>
              <a:buSzTx/>
              <a:buFontTx/>
              <a:buNone/>
              <a:tabLst/>
            </a:pPr>
            <a:endParaRPr lang="en-GB" dirty="0" smtClean="0"/>
          </a:p>
          <a:p>
            <a:pPr marL="0" marR="0" indent="0" algn="l" defTabSz="825500" rtl="0" fontAlgn="auto" latinLnBrk="0" hangingPunct="0">
              <a:lnSpc>
                <a:spcPct val="100000"/>
              </a:lnSpc>
              <a:spcBef>
                <a:spcPts val="0"/>
              </a:spcBef>
              <a:spcAft>
                <a:spcPts val="0"/>
              </a:spcAft>
              <a:buClrTx/>
              <a:buSzTx/>
              <a:buFontTx/>
              <a:buNone/>
              <a:tabLst/>
            </a:pPr>
            <a:endParaRPr kumimoji="0" lang="en-GB" sz="5000" b="1"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394236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3837" y="1274762"/>
            <a:ext cx="12201525" cy="10506075"/>
          </a:xfrm>
          <a:prstGeom prst="rect">
            <a:avLst/>
          </a:prstGeom>
        </p:spPr>
      </p:pic>
    </p:spTree>
    <p:extLst>
      <p:ext uri="{BB962C8B-B14F-4D97-AF65-F5344CB8AC3E}">
        <p14:creationId xmlns:p14="http://schemas.microsoft.com/office/powerpoint/2010/main" val="42936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pic>
        <p:nvPicPr>
          <p:cNvPr id="135" name="C07AFE33-3588-4108-9F0C-95A81B7B9461-L0-001.jpeg"/>
          <p:cNvPicPr>
            <a:picLocks noChangeAspect="1"/>
          </p:cNvPicPr>
          <p:nvPr/>
        </p:nvPicPr>
        <p:blipFill>
          <a:blip r:embed="rId3">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pic>
        <p:nvPicPr>
          <p:cNvPr id="136" name="A70034DB-54CD-4934-BD86-EA1FF80F507E-L0-001.png"/>
          <p:cNvPicPr>
            <a:picLocks noChangeAspect="1"/>
          </p:cNvPicPr>
          <p:nvPr/>
        </p:nvPicPr>
        <p:blipFill>
          <a:blip r:embed="rId4">
            <a:extLst/>
          </a:blip>
          <a:srcRect l="23826" r="23826"/>
          <a:stretch>
            <a:fillRect/>
          </a:stretch>
        </p:blipFill>
        <p:spPr>
          <a:xfrm rot="254412">
            <a:off x="9159136" y="934436"/>
            <a:ext cx="8268748" cy="11847178"/>
          </a:xfrm>
          <a:prstGeom prst="rect">
            <a:avLst/>
          </a:prstGeom>
          <a:ln w="25400">
            <a:miter lim="400000"/>
          </a:ln>
          <a:effectLst>
            <a:outerShdw blurRad="254000" dist="127000" dir="5400000" rotWithShape="0">
              <a:srgbClr val="000000">
                <a:alpha val="70000"/>
              </a:srgbClr>
            </a:outerShdw>
          </a:effectLst>
        </p:spPr>
      </p:pic>
      <p:pic>
        <p:nvPicPr>
          <p:cNvPr id="138" name="CC22CD2F-FB38-45D9-9977-CFAFA0E402E8-L0-001.jpeg"/>
          <p:cNvPicPr>
            <a:picLocks noChangeAspect="1"/>
          </p:cNvPicPr>
          <p:nvPr/>
        </p:nvPicPr>
        <p:blipFill>
          <a:blip r:embed="rId5">
            <a:extLst/>
          </a:blip>
          <a:srcRect l="2168" t="1852" r="1552" b="1869"/>
          <a:stretch>
            <a:fillRect/>
          </a:stretch>
        </p:blipFill>
        <p:spPr>
          <a:xfrm>
            <a:off x="19307748" y="8504502"/>
            <a:ext cx="4216818" cy="4216824"/>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6"/>
                  <a:pt x="5409" y="1414"/>
                </a:cubicBezTo>
                <a:cubicBezTo>
                  <a:pt x="4726" y="1727"/>
                  <a:pt x="4255" y="2199"/>
                  <a:pt x="3679" y="2588"/>
                </a:cubicBezTo>
                <a:cubicBezTo>
                  <a:pt x="3180" y="3164"/>
                  <a:pt x="2545" y="3625"/>
                  <a:pt x="2181" y="4277"/>
                </a:cubicBezTo>
                <a:cubicBezTo>
                  <a:pt x="1214" y="5391"/>
                  <a:pt x="700" y="6806"/>
                  <a:pt x="265" y="8217"/>
                </a:cubicBezTo>
                <a:cubicBezTo>
                  <a:pt x="-125" y="10174"/>
                  <a:pt x="-113" y="12280"/>
                  <a:pt x="498" y="14175"/>
                </a:cubicBezTo>
                <a:cubicBezTo>
                  <a:pt x="923" y="15231"/>
                  <a:pt x="1386" y="16379"/>
                  <a:pt x="2135" y="17224"/>
                </a:cubicBezTo>
                <a:cubicBezTo>
                  <a:pt x="2554" y="17942"/>
                  <a:pt x="3294" y="18560"/>
                  <a:pt x="3911" y="19149"/>
                </a:cubicBezTo>
                <a:cubicBezTo>
                  <a:pt x="4694" y="19642"/>
                  <a:pt x="5507" y="20367"/>
                  <a:pt x="6484" y="20649"/>
                </a:cubicBezTo>
                <a:cubicBezTo>
                  <a:pt x="8058" y="21483"/>
                  <a:pt x="9875" y="21565"/>
                  <a:pt x="11628" y="21541"/>
                </a:cubicBezTo>
                <a:cubicBezTo>
                  <a:pt x="12876" y="21425"/>
                  <a:pt x="14093" y="21046"/>
                  <a:pt x="15227" y="20603"/>
                </a:cubicBezTo>
                <a:cubicBezTo>
                  <a:pt x="15907" y="20178"/>
                  <a:pt x="16706" y="19858"/>
                  <a:pt x="17238" y="19335"/>
                </a:cubicBezTo>
                <a:cubicBezTo>
                  <a:pt x="17905" y="18942"/>
                  <a:pt x="18466" y="18271"/>
                  <a:pt x="19015" y="17695"/>
                </a:cubicBezTo>
                <a:cubicBezTo>
                  <a:pt x="19572" y="16863"/>
                  <a:pt x="20291" y="16013"/>
                  <a:pt x="20605" y="14973"/>
                </a:cubicBezTo>
                <a:cubicBezTo>
                  <a:pt x="21237" y="13682"/>
                  <a:pt x="21475" y="12215"/>
                  <a:pt x="21474" y="10752"/>
                </a:cubicBezTo>
                <a:cubicBezTo>
                  <a:pt x="21474" y="10264"/>
                  <a:pt x="21447" y="9776"/>
                  <a:pt x="21400" y="9296"/>
                </a:cubicBezTo>
                <a:cubicBezTo>
                  <a:pt x="21117" y="7570"/>
                  <a:pt x="20506" y="5847"/>
                  <a:pt x="19435" y="4464"/>
                </a:cubicBezTo>
                <a:cubicBezTo>
                  <a:pt x="19005" y="3744"/>
                  <a:pt x="18306" y="3088"/>
                  <a:pt x="17659" y="2495"/>
                </a:cubicBezTo>
                <a:cubicBezTo>
                  <a:pt x="16880" y="1980"/>
                  <a:pt x="16075" y="1248"/>
                  <a:pt x="15088" y="945"/>
                </a:cubicBezTo>
                <a:cubicBezTo>
                  <a:pt x="13489" y="91"/>
                  <a:pt x="11641" y="-35"/>
                  <a:pt x="9851" y="7"/>
                </a:cubicBezTo>
                <a:close/>
              </a:path>
            </a:pathLst>
          </a:custGeom>
          <a:ln w="25400">
            <a:miter lim="400000"/>
          </a:ln>
          <a:effectLst>
            <a:outerShdw blurRad="254000" dist="127000" dir="5400000" rotWithShape="0">
              <a:srgbClr val="000000">
                <a:alpha val="70000"/>
              </a:srgbClr>
            </a:outerShdw>
          </a:effec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172" y="3658512"/>
            <a:ext cx="17089028" cy="1569660"/>
          </a:xfrm>
          <a:prstGeom prst="rect">
            <a:avLst/>
          </a:prstGeom>
        </p:spPr>
        <p:txBody>
          <a:bodyPr wrap="square">
            <a:spAutoFit/>
          </a:bodyPr>
          <a:lstStyle/>
          <a:p>
            <a:r>
              <a:rPr lang="en-GB" dirty="0"/>
              <a:t>“</a:t>
            </a:r>
            <a:r>
              <a:rPr lang="en-GB" sz="9600" dirty="0"/>
              <a:t>It could happen here”</a:t>
            </a:r>
          </a:p>
        </p:txBody>
      </p:sp>
    </p:spTree>
    <p:extLst>
      <p:ext uri="{BB962C8B-B14F-4D97-AF65-F5344CB8AC3E}">
        <p14:creationId xmlns:p14="http://schemas.microsoft.com/office/powerpoint/2010/main" val="155237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499" y="889913"/>
            <a:ext cx="9759402" cy="861774"/>
          </a:xfrm>
          <a:prstGeom prst="rect">
            <a:avLst/>
          </a:prstGeom>
        </p:spPr>
        <p:txBody>
          <a:bodyPr wrap="none">
            <a:spAutoFit/>
          </a:bodyPr>
          <a:lstStyle/>
          <a:p>
            <a:r>
              <a:rPr lang="en-GB" b="1" dirty="0">
                <a:solidFill>
                  <a:srgbClr val="003366"/>
                </a:solidFill>
                <a:latin typeface="Arial" panose="020B0604020202020204" pitchFamily="34" charset="0"/>
              </a:rPr>
              <a:t>Safeguarding in the Curriculum</a:t>
            </a:r>
            <a:endParaRPr lang="en-GB" dirty="0"/>
          </a:p>
        </p:txBody>
      </p:sp>
      <p:sp>
        <p:nvSpPr>
          <p:cNvPr id="3" name="Rectangle 2"/>
          <p:cNvSpPr/>
          <p:nvPr/>
        </p:nvSpPr>
        <p:spPr>
          <a:xfrm>
            <a:off x="1292499" y="2579906"/>
            <a:ext cx="20297501" cy="4708981"/>
          </a:xfrm>
          <a:prstGeom prst="rect">
            <a:avLst/>
          </a:prstGeom>
        </p:spPr>
        <p:txBody>
          <a:bodyPr wrap="square">
            <a:spAutoFit/>
          </a:bodyPr>
          <a:lstStyle/>
          <a:p>
            <a:pPr algn="l"/>
            <a:r>
              <a:rPr lang="en-GB" dirty="0">
                <a:latin typeface="Arial" panose="020B0604020202020204" pitchFamily="34" charset="0"/>
              </a:rPr>
              <a:t>Across Years 7-13, </a:t>
            </a:r>
            <a:r>
              <a:rPr lang="en-GB" dirty="0" smtClean="0">
                <a:latin typeface="Arial" panose="020B0604020202020204" pitchFamily="34" charset="0"/>
              </a:rPr>
              <a:t>how are the </a:t>
            </a:r>
            <a:r>
              <a:rPr lang="en-GB" dirty="0">
                <a:latin typeface="Arial" panose="020B0604020202020204" pitchFamily="34" charset="0"/>
              </a:rPr>
              <a:t>following </a:t>
            </a:r>
            <a:r>
              <a:rPr lang="en-GB" dirty="0" smtClean="0">
                <a:latin typeface="Arial" panose="020B0604020202020204" pitchFamily="34" charset="0"/>
              </a:rPr>
              <a:t>topic examples  covered: </a:t>
            </a:r>
          </a:p>
          <a:p>
            <a:pPr algn="l"/>
            <a:r>
              <a:rPr lang="en-GB" dirty="0" smtClean="0">
                <a:latin typeface="Arial" panose="020B0604020202020204" pitchFamily="34" charset="0"/>
              </a:rPr>
              <a:t>cyberbullying</a:t>
            </a:r>
            <a:r>
              <a:rPr lang="en-GB" dirty="0">
                <a:latin typeface="Arial" panose="020B0604020202020204" pitchFamily="34" charset="0"/>
              </a:rPr>
              <a:t>, British culture, World cultures, sexual </a:t>
            </a:r>
            <a:r>
              <a:rPr lang="en-GB" dirty="0" smtClean="0">
                <a:latin typeface="Arial" panose="020B0604020202020204" pitchFamily="34" charset="0"/>
              </a:rPr>
              <a:t>Health</a:t>
            </a:r>
            <a:r>
              <a:rPr lang="en-GB" dirty="0">
                <a:latin typeface="Arial" panose="020B0604020202020204" pitchFamily="34" charset="0"/>
              </a:rPr>
              <a:t>, British values, immigration, homosexuality, homophobia, healthy relationships, globalisation, free speech, internet safety, drugs/alcohol education, the economy, the rule of law, government, multi-</a:t>
            </a:r>
            <a:r>
              <a:rPr lang="en-GB" dirty="0" err="1">
                <a:latin typeface="Arial" panose="020B0604020202020204" pitchFamily="34" charset="0"/>
              </a:rPr>
              <a:t>culturalism</a:t>
            </a:r>
            <a:r>
              <a:rPr lang="en-GB" dirty="0">
                <a:latin typeface="Arial" panose="020B0604020202020204" pitchFamily="34" charset="0"/>
              </a:rPr>
              <a:t>, human rights, the media, work-related learning, etc.</a:t>
            </a:r>
            <a:endParaRPr lang="en-GB" dirty="0"/>
          </a:p>
        </p:txBody>
      </p:sp>
      <p:sp>
        <p:nvSpPr>
          <p:cNvPr id="5" name="TextBox 4"/>
          <p:cNvSpPr txBox="1"/>
          <p:nvPr/>
        </p:nvSpPr>
        <p:spPr>
          <a:xfrm>
            <a:off x="1473200" y="7670800"/>
            <a:ext cx="15036800" cy="2400657"/>
          </a:xfrm>
          <a:prstGeom prst="rect">
            <a:avLst/>
          </a:prstGeom>
          <a:noFill/>
        </p:spPr>
        <p:txBody>
          <a:bodyPr wrap="square" rtlCol="0">
            <a:spAutoFit/>
          </a:bodyPr>
          <a:lstStyle/>
          <a:p>
            <a:pPr algn="l"/>
            <a:r>
              <a:rPr lang="en-GB" b="1" dirty="0" smtClean="0">
                <a:solidFill>
                  <a:srgbClr val="002060"/>
                </a:solidFill>
              </a:rPr>
              <a:t>What’s required?</a:t>
            </a:r>
          </a:p>
          <a:p>
            <a:pPr algn="l"/>
            <a:endParaRPr lang="en-GB" dirty="0"/>
          </a:p>
          <a:p>
            <a:pPr algn="l"/>
            <a:r>
              <a:rPr lang="en-GB" dirty="0" smtClean="0"/>
              <a:t>* Subjects to arrive at examples</a:t>
            </a:r>
            <a:endParaRPr lang="en-GB" dirty="0"/>
          </a:p>
        </p:txBody>
      </p:sp>
    </p:spTree>
    <p:extLst>
      <p:ext uri="{BB962C8B-B14F-4D97-AF65-F5344CB8AC3E}">
        <p14:creationId xmlns:p14="http://schemas.microsoft.com/office/powerpoint/2010/main" val="113172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142" name="Shape 142"/>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143" name="Shape 143"/>
          <p:cNvSpPr/>
          <p:nvPr/>
        </p:nvSpPr>
        <p:spPr>
          <a:xfrm>
            <a:off x="3680172" y="0"/>
            <a:ext cx="17023656" cy="3263901"/>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EFA00"/>
                </a:solidFill>
                <a:latin typeface="Gill Sans UltraBold"/>
                <a:ea typeface="Gill Sans UltraBold"/>
                <a:cs typeface="Gill Sans UltraBold"/>
                <a:sym typeface="Gill Sans UltraBold"/>
              </a:defRPr>
            </a:lvl1pPr>
          </a:lstStyle>
          <a:p>
            <a:r>
              <a:t>Question 2</a:t>
            </a:r>
          </a:p>
        </p:txBody>
      </p:sp>
      <p:sp>
        <p:nvSpPr>
          <p:cNvPr id="144" name="Shape 144"/>
          <p:cNvSpPr/>
          <p:nvPr/>
        </p:nvSpPr>
        <p:spPr>
          <a:xfrm>
            <a:off x="798493" y="3806193"/>
            <a:ext cx="22787013" cy="741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t>Safeguarding and promoting the welfare of children is defined as which four aspects?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149" name="Shape 149"/>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pic>
        <p:nvPicPr>
          <p:cNvPr id="151" name="CC22CD2F-FB38-45D9-9977-CFAFA0E402E8-L0-001.jpeg"/>
          <p:cNvPicPr>
            <a:picLocks noChangeAspect="1"/>
          </p:cNvPicPr>
          <p:nvPr/>
        </p:nvPicPr>
        <p:blipFill>
          <a:blip r:embed="rId3">
            <a:extLst/>
          </a:blip>
          <a:srcRect l="2167" t="1860" r="1553" b="1869"/>
          <a:stretch>
            <a:fillRect/>
          </a:stretch>
        </p:blipFill>
        <p:spPr>
          <a:xfrm>
            <a:off x="7268946" y="2976532"/>
            <a:ext cx="2160231" cy="2160037"/>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4"/>
                  <a:pt x="5409" y="1412"/>
                </a:cubicBezTo>
                <a:cubicBezTo>
                  <a:pt x="4726" y="1725"/>
                  <a:pt x="4253" y="2199"/>
                  <a:pt x="3677" y="2588"/>
                </a:cubicBezTo>
                <a:cubicBezTo>
                  <a:pt x="3178" y="3164"/>
                  <a:pt x="2545" y="3622"/>
                  <a:pt x="2182" y="4274"/>
                </a:cubicBezTo>
                <a:cubicBezTo>
                  <a:pt x="1214" y="5388"/>
                  <a:pt x="699" y="6806"/>
                  <a:pt x="264" y="8217"/>
                </a:cubicBezTo>
                <a:cubicBezTo>
                  <a:pt x="-126" y="10173"/>
                  <a:pt x="-114" y="12280"/>
                  <a:pt x="497" y="14174"/>
                </a:cubicBezTo>
                <a:cubicBezTo>
                  <a:pt x="922" y="15231"/>
                  <a:pt x="1385" y="16377"/>
                  <a:pt x="2134" y="17223"/>
                </a:cubicBezTo>
                <a:cubicBezTo>
                  <a:pt x="2553" y="17940"/>
                  <a:pt x="3292" y="18558"/>
                  <a:pt x="3910" y="19146"/>
                </a:cubicBezTo>
                <a:cubicBezTo>
                  <a:pt x="4692" y="19640"/>
                  <a:pt x="5505" y="20369"/>
                  <a:pt x="6482" y="20651"/>
                </a:cubicBezTo>
                <a:cubicBezTo>
                  <a:pt x="8056" y="21485"/>
                  <a:pt x="9874" y="21565"/>
                  <a:pt x="11626" y="21541"/>
                </a:cubicBezTo>
                <a:cubicBezTo>
                  <a:pt x="12875" y="21425"/>
                  <a:pt x="14094" y="21046"/>
                  <a:pt x="15228" y="20603"/>
                </a:cubicBezTo>
                <a:cubicBezTo>
                  <a:pt x="15908" y="20178"/>
                  <a:pt x="16704" y="19859"/>
                  <a:pt x="17236" y="19336"/>
                </a:cubicBezTo>
                <a:cubicBezTo>
                  <a:pt x="17903" y="18944"/>
                  <a:pt x="18466" y="18270"/>
                  <a:pt x="19016" y="17694"/>
                </a:cubicBezTo>
                <a:cubicBezTo>
                  <a:pt x="19573" y="16862"/>
                  <a:pt x="20291" y="16014"/>
                  <a:pt x="20606" y="14974"/>
                </a:cubicBezTo>
                <a:cubicBezTo>
                  <a:pt x="21237" y="13682"/>
                  <a:pt x="21474" y="12213"/>
                  <a:pt x="21473" y="10750"/>
                </a:cubicBezTo>
                <a:cubicBezTo>
                  <a:pt x="21473" y="10263"/>
                  <a:pt x="21446" y="9774"/>
                  <a:pt x="21398" y="9294"/>
                </a:cubicBezTo>
                <a:cubicBezTo>
                  <a:pt x="21116" y="7567"/>
                  <a:pt x="20505" y="5848"/>
                  <a:pt x="19434" y="4464"/>
                </a:cubicBezTo>
                <a:cubicBezTo>
                  <a:pt x="19003" y="3745"/>
                  <a:pt x="18306" y="3086"/>
                  <a:pt x="17658" y="2493"/>
                </a:cubicBezTo>
                <a:cubicBezTo>
                  <a:pt x="16880" y="1978"/>
                  <a:pt x="16074" y="1247"/>
                  <a:pt x="15086" y="945"/>
                </a:cubicBezTo>
                <a:cubicBezTo>
                  <a:pt x="13487" y="90"/>
                  <a:pt x="11640" y="-35"/>
                  <a:pt x="9851" y="7"/>
                </a:cubicBezTo>
                <a:close/>
              </a:path>
            </a:pathLst>
          </a:custGeom>
          <a:ln w="12700">
            <a:miter lim="400000"/>
          </a:ln>
        </p:spPr>
      </p:pic>
      <p:pic>
        <p:nvPicPr>
          <p:cNvPr id="152" name="C07AFE33-3588-4108-9F0C-95A81B7B9461-L0-001.jpeg"/>
          <p:cNvPicPr>
            <a:picLocks noChangeAspect="1"/>
          </p:cNvPicPr>
          <p:nvPr/>
        </p:nvPicPr>
        <p:blipFill>
          <a:blip r:embed="rId4">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pic>
        <p:nvPicPr>
          <p:cNvPr id="153" name="CC22CD2F-FB38-45D9-9977-CFAFA0E402E8-L0-001.jpeg"/>
          <p:cNvPicPr>
            <a:picLocks noChangeAspect="1"/>
          </p:cNvPicPr>
          <p:nvPr/>
        </p:nvPicPr>
        <p:blipFill>
          <a:blip r:embed="rId3">
            <a:extLst/>
          </a:blip>
          <a:srcRect l="2167" t="1860" r="1553" b="1869"/>
          <a:stretch>
            <a:fillRect/>
          </a:stretch>
        </p:blipFill>
        <p:spPr>
          <a:xfrm>
            <a:off x="7268946" y="5777982"/>
            <a:ext cx="2160231" cy="2160036"/>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4"/>
                  <a:pt x="5409" y="1412"/>
                </a:cubicBezTo>
                <a:cubicBezTo>
                  <a:pt x="4726" y="1725"/>
                  <a:pt x="4253" y="2199"/>
                  <a:pt x="3677" y="2588"/>
                </a:cubicBezTo>
                <a:cubicBezTo>
                  <a:pt x="3178" y="3164"/>
                  <a:pt x="2545" y="3622"/>
                  <a:pt x="2182" y="4274"/>
                </a:cubicBezTo>
                <a:cubicBezTo>
                  <a:pt x="1214" y="5388"/>
                  <a:pt x="699" y="6806"/>
                  <a:pt x="264" y="8217"/>
                </a:cubicBezTo>
                <a:cubicBezTo>
                  <a:pt x="-126" y="10173"/>
                  <a:pt x="-114" y="12280"/>
                  <a:pt x="497" y="14174"/>
                </a:cubicBezTo>
                <a:cubicBezTo>
                  <a:pt x="922" y="15231"/>
                  <a:pt x="1385" y="16377"/>
                  <a:pt x="2134" y="17223"/>
                </a:cubicBezTo>
                <a:cubicBezTo>
                  <a:pt x="2553" y="17940"/>
                  <a:pt x="3292" y="18558"/>
                  <a:pt x="3910" y="19146"/>
                </a:cubicBezTo>
                <a:cubicBezTo>
                  <a:pt x="4692" y="19640"/>
                  <a:pt x="5505" y="20369"/>
                  <a:pt x="6482" y="20651"/>
                </a:cubicBezTo>
                <a:cubicBezTo>
                  <a:pt x="8056" y="21485"/>
                  <a:pt x="9874" y="21565"/>
                  <a:pt x="11626" y="21541"/>
                </a:cubicBezTo>
                <a:cubicBezTo>
                  <a:pt x="12875" y="21425"/>
                  <a:pt x="14094" y="21046"/>
                  <a:pt x="15228" y="20603"/>
                </a:cubicBezTo>
                <a:cubicBezTo>
                  <a:pt x="15908" y="20178"/>
                  <a:pt x="16704" y="19859"/>
                  <a:pt x="17236" y="19336"/>
                </a:cubicBezTo>
                <a:cubicBezTo>
                  <a:pt x="17903" y="18944"/>
                  <a:pt x="18466" y="18270"/>
                  <a:pt x="19016" y="17694"/>
                </a:cubicBezTo>
                <a:cubicBezTo>
                  <a:pt x="19573" y="16862"/>
                  <a:pt x="20291" y="16014"/>
                  <a:pt x="20606" y="14974"/>
                </a:cubicBezTo>
                <a:cubicBezTo>
                  <a:pt x="21237" y="13682"/>
                  <a:pt x="21474" y="12213"/>
                  <a:pt x="21473" y="10750"/>
                </a:cubicBezTo>
                <a:cubicBezTo>
                  <a:pt x="21473" y="10263"/>
                  <a:pt x="21446" y="9774"/>
                  <a:pt x="21398" y="9294"/>
                </a:cubicBezTo>
                <a:cubicBezTo>
                  <a:pt x="21116" y="7567"/>
                  <a:pt x="20505" y="5848"/>
                  <a:pt x="19434" y="4464"/>
                </a:cubicBezTo>
                <a:cubicBezTo>
                  <a:pt x="19003" y="3745"/>
                  <a:pt x="18306" y="3086"/>
                  <a:pt x="17658" y="2493"/>
                </a:cubicBezTo>
                <a:cubicBezTo>
                  <a:pt x="16880" y="1978"/>
                  <a:pt x="16074" y="1247"/>
                  <a:pt x="15086" y="945"/>
                </a:cubicBezTo>
                <a:cubicBezTo>
                  <a:pt x="13487" y="90"/>
                  <a:pt x="11640" y="-35"/>
                  <a:pt x="9851" y="7"/>
                </a:cubicBezTo>
                <a:close/>
              </a:path>
            </a:pathLst>
          </a:custGeom>
          <a:ln w="12700">
            <a:miter lim="400000"/>
          </a:ln>
        </p:spPr>
      </p:pic>
      <p:pic>
        <p:nvPicPr>
          <p:cNvPr id="154" name="CC22CD2F-FB38-45D9-9977-CFAFA0E402E8-L0-001.jpeg"/>
          <p:cNvPicPr>
            <a:picLocks noChangeAspect="1"/>
          </p:cNvPicPr>
          <p:nvPr/>
        </p:nvPicPr>
        <p:blipFill>
          <a:blip r:embed="rId3">
            <a:extLst/>
          </a:blip>
          <a:srcRect l="2167" t="1860" r="1553" b="1869"/>
          <a:stretch>
            <a:fillRect/>
          </a:stretch>
        </p:blipFill>
        <p:spPr>
          <a:xfrm>
            <a:off x="7268946" y="8579431"/>
            <a:ext cx="2160231" cy="2160036"/>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4"/>
                  <a:pt x="5409" y="1412"/>
                </a:cubicBezTo>
                <a:cubicBezTo>
                  <a:pt x="4726" y="1725"/>
                  <a:pt x="4253" y="2199"/>
                  <a:pt x="3677" y="2588"/>
                </a:cubicBezTo>
                <a:cubicBezTo>
                  <a:pt x="3178" y="3164"/>
                  <a:pt x="2545" y="3622"/>
                  <a:pt x="2182" y="4274"/>
                </a:cubicBezTo>
                <a:cubicBezTo>
                  <a:pt x="1214" y="5388"/>
                  <a:pt x="699" y="6806"/>
                  <a:pt x="264" y="8217"/>
                </a:cubicBezTo>
                <a:cubicBezTo>
                  <a:pt x="-126" y="10173"/>
                  <a:pt x="-114" y="12280"/>
                  <a:pt x="497" y="14174"/>
                </a:cubicBezTo>
                <a:cubicBezTo>
                  <a:pt x="922" y="15231"/>
                  <a:pt x="1385" y="16377"/>
                  <a:pt x="2134" y="17223"/>
                </a:cubicBezTo>
                <a:cubicBezTo>
                  <a:pt x="2553" y="17940"/>
                  <a:pt x="3292" y="18558"/>
                  <a:pt x="3910" y="19146"/>
                </a:cubicBezTo>
                <a:cubicBezTo>
                  <a:pt x="4692" y="19640"/>
                  <a:pt x="5505" y="20369"/>
                  <a:pt x="6482" y="20651"/>
                </a:cubicBezTo>
                <a:cubicBezTo>
                  <a:pt x="8056" y="21485"/>
                  <a:pt x="9874" y="21565"/>
                  <a:pt x="11626" y="21541"/>
                </a:cubicBezTo>
                <a:cubicBezTo>
                  <a:pt x="12875" y="21425"/>
                  <a:pt x="14094" y="21046"/>
                  <a:pt x="15228" y="20603"/>
                </a:cubicBezTo>
                <a:cubicBezTo>
                  <a:pt x="15908" y="20178"/>
                  <a:pt x="16704" y="19859"/>
                  <a:pt x="17236" y="19336"/>
                </a:cubicBezTo>
                <a:cubicBezTo>
                  <a:pt x="17903" y="18944"/>
                  <a:pt x="18466" y="18270"/>
                  <a:pt x="19016" y="17694"/>
                </a:cubicBezTo>
                <a:cubicBezTo>
                  <a:pt x="19573" y="16862"/>
                  <a:pt x="20291" y="16014"/>
                  <a:pt x="20606" y="14974"/>
                </a:cubicBezTo>
                <a:cubicBezTo>
                  <a:pt x="21237" y="13682"/>
                  <a:pt x="21474" y="12213"/>
                  <a:pt x="21473" y="10750"/>
                </a:cubicBezTo>
                <a:cubicBezTo>
                  <a:pt x="21473" y="10263"/>
                  <a:pt x="21446" y="9774"/>
                  <a:pt x="21398" y="9294"/>
                </a:cubicBezTo>
                <a:cubicBezTo>
                  <a:pt x="21116" y="7567"/>
                  <a:pt x="20505" y="5848"/>
                  <a:pt x="19434" y="4464"/>
                </a:cubicBezTo>
                <a:cubicBezTo>
                  <a:pt x="19003" y="3745"/>
                  <a:pt x="18306" y="3086"/>
                  <a:pt x="17658" y="2493"/>
                </a:cubicBezTo>
                <a:cubicBezTo>
                  <a:pt x="16880" y="1978"/>
                  <a:pt x="16074" y="1247"/>
                  <a:pt x="15086" y="945"/>
                </a:cubicBezTo>
                <a:cubicBezTo>
                  <a:pt x="13487" y="90"/>
                  <a:pt x="11640" y="-35"/>
                  <a:pt x="9851" y="7"/>
                </a:cubicBezTo>
                <a:close/>
              </a:path>
            </a:pathLst>
          </a:custGeom>
          <a:ln w="12700">
            <a:miter lim="400000"/>
          </a:ln>
        </p:spPr>
      </p:pic>
      <p:pic>
        <p:nvPicPr>
          <p:cNvPr id="155" name="CC22CD2F-FB38-45D9-9977-CFAFA0E402E8-L0-001.jpeg"/>
          <p:cNvPicPr>
            <a:picLocks noChangeAspect="1"/>
          </p:cNvPicPr>
          <p:nvPr/>
        </p:nvPicPr>
        <p:blipFill>
          <a:blip r:embed="rId3">
            <a:extLst/>
          </a:blip>
          <a:srcRect l="2167" t="1860" r="1553" b="1869"/>
          <a:stretch>
            <a:fillRect/>
          </a:stretch>
        </p:blipFill>
        <p:spPr>
          <a:xfrm>
            <a:off x="7268946" y="11380881"/>
            <a:ext cx="2160231" cy="2160036"/>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4"/>
                  <a:pt x="5409" y="1412"/>
                </a:cubicBezTo>
                <a:cubicBezTo>
                  <a:pt x="4726" y="1725"/>
                  <a:pt x="4253" y="2199"/>
                  <a:pt x="3677" y="2588"/>
                </a:cubicBezTo>
                <a:cubicBezTo>
                  <a:pt x="3178" y="3164"/>
                  <a:pt x="2545" y="3622"/>
                  <a:pt x="2182" y="4274"/>
                </a:cubicBezTo>
                <a:cubicBezTo>
                  <a:pt x="1214" y="5388"/>
                  <a:pt x="699" y="6806"/>
                  <a:pt x="264" y="8217"/>
                </a:cubicBezTo>
                <a:cubicBezTo>
                  <a:pt x="-126" y="10173"/>
                  <a:pt x="-114" y="12280"/>
                  <a:pt x="497" y="14174"/>
                </a:cubicBezTo>
                <a:cubicBezTo>
                  <a:pt x="922" y="15231"/>
                  <a:pt x="1385" y="16377"/>
                  <a:pt x="2134" y="17223"/>
                </a:cubicBezTo>
                <a:cubicBezTo>
                  <a:pt x="2553" y="17940"/>
                  <a:pt x="3292" y="18558"/>
                  <a:pt x="3910" y="19146"/>
                </a:cubicBezTo>
                <a:cubicBezTo>
                  <a:pt x="4692" y="19640"/>
                  <a:pt x="5505" y="20369"/>
                  <a:pt x="6482" y="20651"/>
                </a:cubicBezTo>
                <a:cubicBezTo>
                  <a:pt x="8056" y="21485"/>
                  <a:pt x="9874" y="21565"/>
                  <a:pt x="11626" y="21541"/>
                </a:cubicBezTo>
                <a:cubicBezTo>
                  <a:pt x="12875" y="21425"/>
                  <a:pt x="14094" y="21046"/>
                  <a:pt x="15228" y="20603"/>
                </a:cubicBezTo>
                <a:cubicBezTo>
                  <a:pt x="15908" y="20178"/>
                  <a:pt x="16704" y="19859"/>
                  <a:pt x="17236" y="19336"/>
                </a:cubicBezTo>
                <a:cubicBezTo>
                  <a:pt x="17903" y="18944"/>
                  <a:pt x="18466" y="18270"/>
                  <a:pt x="19016" y="17694"/>
                </a:cubicBezTo>
                <a:cubicBezTo>
                  <a:pt x="19573" y="16862"/>
                  <a:pt x="20291" y="16014"/>
                  <a:pt x="20606" y="14974"/>
                </a:cubicBezTo>
                <a:cubicBezTo>
                  <a:pt x="21237" y="13682"/>
                  <a:pt x="21474" y="12213"/>
                  <a:pt x="21473" y="10750"/>
                </a:cubicBezTo>
                <a:cubicBezTo>
                  <a:pt x="21473" y="10263"/>
                  <a:pt x="21446" y="9774"/>
                  <a:pt x="21398" y="9294"/>
                </a:cubicBezTo>
                <a:cubicBezTo>
                  <a:pt x="21116" y="7567"/>
                  <a:pt x="20505" y="5848"/>
                  <a:pt x="19434" y="4464"/>
                </a:cubicBezTo>
                <a:cubicBezTo>
                  <a:pt x="19003" y="3745"/>
                  <a:pt x="18306" y="3086"/>
                  <a:pt x="17658" y="2493"/>
                </a:cubicBezTo>
                <a:cubicBezTo>
                  <a:pt x="16880" y="1978"/>
                  <a:pt x="16074" y="1247"/>
                  <a:pt x="15086" y="945"/>
                </a:cubicBezTo>
                <a:cubicBezTo>
                  <a:pt x="13487" y="90"/>
                  <a:pt x="11640" y="-35"/>
                  <a:pt x="9851" y="7"/>
                </a:cubicBezTo>
                <a:close/>
              </a:path>
            </a:pathLst>
          </a:custGeom>
          <a:ln w="12700">
            <a:miter lim="400000"/>
          </a:ln>
        </p:spPr>
      </p:pic>
      <p:sp>
        <p:nvSpPr>
          <p:cNvPr id="156" name="Shape 156"/>
          <p:cNvSpPr/>
          <p:nvPr/>
        </p:nvSpPr>
        <p:spPr>
          <a:xfrm>
            <a:off x="9949287" y="2786550"/>
            <a:ext cx="13884908" cy="2540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Protection from maltreatment</a:t>
            </a:r>
          </a:p>
        </p:txBody>
      </p:sp>
      <p:sp>
        <p:nvSpPr>
          <p:cNvPr id="157" name="Shape 157"/>
          <p:cNvSpPr/>
          <p:nvPr/>
        </p:nvSpPr>
        <p:spPr>
          <a:xfrm>
            <a:off x="9949287" y="5588000"/>
            <a:ext cx="13884908" cy="2540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Preventing impairment of health or development </a:t>
            </a:r>
          </a:p>
        </p:txBody>
      </p:sp>
      <p:sp>
        <p:nvSpPr>
          <p:cNvPr id="158" name="Shape 158"/>
          <p:cNvSpPr/>
          <p:nvPr/>
        </p:nvSpPr>
        <p:spPr>
          <a:xfrm>
            <a:off x="9949287" y="8389449"/>
            <a:ext cx="13884908" cy="2540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Grow up with provision of safe and effective care</a:t>
            </a:r>
          </a:p>
        </p:txBody>
      </p:sp>
      <p:sp>
        <p:nvSpPr>
          <p:cNvPr id="159" name="Shape 159"/>
          <p:cNvSpPr/>
          <p:nvPr/>
        </p:nvSpPr>
        <p:spPr>
          <a:xfrm>
            <a:off x="9949287" y="11190899"/>
            <a:ext cx="13884908" cy="2540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8000" b="1">
                <a:solidFill>
                  <a:srgbClr val="FFFFFF"/>
                </a:solidFill>
                <a:latin typeface="Helvetica"/>
                <a:ea typeface="Helvetica"/>
                <a:cs typeface="Helvetica"/>
                <a:sym typeface="Helvetica"/>
              </a:defRPr>
            </a:lvl1pPr>
          </a:lstStyle>
          <a:p>
            <a:r>
              <a:t>Action taken for all children to have the best outcomes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164" name="Shape 164"/>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165" name="Shape 165"/>
          <p:cNvSpPr/>
          <p:nvPr/>
        </p:nvSpPr>
        <p:spPr>
          <a:xfrm>
            <a:off x="3680172" y="0"/>
            <a:ext cx="17023656" cy="3263901"/>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t>Question 3</a:t>
            </a:r>
          </a:p>
        </p:txBody>
      </p:sp>
      <p:sp>
        <p:nvSpPr>
          <p:cNvPr id="166" name="Shape 166"/>
          <p:cNvSpPr/>
          <p:nvPr/>
        </p:nvSpPr>
        <p:spPr>
          <a:xfrm>
            <a:off x="798493" y="4597482"/>
            <a:ext cx="22787013"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2000" b="1">
                <a:solidFill>
                  <a:srgbClr val="FFFFFF"/>
                </a:solidFill>
                <a:latin typeface="Helvetica"/>
                <a:ea typeface="Helvetica"/>
                <a:cs typeface="Helvetica"/>
                <a:sym typeface="Helvetica"/>
              </a:defRPr>
            </a:lvl1pPr>
          </a:lstStyle>
          <a:p>
            <a:r>
              <a:t>Who has the responsibility to ensure that the learning environment is safe?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171" name="Shape 171"/>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pic>
        <p:nvPicPr>
          <p:cNvPr id="172" name="7DC84752-A0E7-408C-9038-2AF3C8B81E63-L0-001.jpeg"/>
          <p:cNvPicPr>
            <a:picLocks noChangeAspect="1"/>
          </p:cNvPicPr>
          <p:nvPr/>
        </p:nvPicPr>
        <p:blipFill>
          <a:blip r:embed="rId3">
            <a:extLst/>
          </a:blip>
          <a:stretch>
            <a:fillRect/>
          </a:stretch>
        </p:blipFill>
        <p:spPr>
          <a:xfrm>
            <a:off x="-338336" y="-1081605"/>
            <a:ext cx="25060673" cy="15480834"/>
          </a:xfrm>
          <a:prstGeom prst="rect">
            <a:avLst/>
          </a:prstGeom>
          <a:ln w="12700">
            <a:miter lim="400000"/>
          </a:ln>
        </p:spPr>
      </p:pic>
      <p:sp>
        <p:nvSpPr>
          <p:cNvPr id="173" name="Shape 173"/>
          <p:cNvSpPr/>
          <p:nvPr/>
        </p:nvSpPr>
        <p:spPr>
          <a:xfrm>
            <a:off x="-1" y="9190514"/>
            <a:ext cx="24384002" cy="3159250"/>
          </a:xfrm>
          <a:prstGeom prst="rect">
            <a:avLst/>
          </a:prstGeom>
          <a:solidFill>
            <a:srgbClr val="000000">
              <a:alpha val="69000"/>
            </a:srgbClr>
          </a:solidFill>
          <a:ln w="12700">
            <a:miter lim="400000"/>
          </a:ln>
        </p:spPr>
        <p:txBody>
          <a:bodyPr lIns="50800" tIns="50800" rIns="50800" bIns="50800" anchor="ctr"/>
          <a:lstStyle/>
          <a:p>
            <a:pPr>
              <a:defRPr sz="3200">
                <a:solidFill>
                  <a:srgbClr val="FFFFFF"/>
                </a:solidFill>
              </a:defRPr>
            </a:pPr>
            <a:endParaRPr/>
          </a:p>
        </p:txBody>
      </p:sp>
      <p:pic>
        <p:nvPicPr>
          <p:cNvPr id="175" name="C07AFE33-3588-4108-9F0C-95A81B7B9461-L0-001.jpeg"/>
          <p:cNvPicPr>
            <a:picLocks noChangeAspect="1"/>
          </p:cNvPicPr>
          <p:nvPr/>
        </p:nvPicPr>
        <p:blipFill>
          <a:blip r:embed="rId4">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sp>
        <p:nvSpPr>
          <p:cNvPr id="176" name="Shape 176"/>
          <p:cNvSpPr/>
          <p:nvPr/>
        </p:nvSpPr>
        <p:spPr>
          <a:xfrm>
            <a:off x="6290369" y="9190514"/>
            <a:ext cx="11803262" cy="284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0" b="1">
                <a:solidFill>
                  <a:srgbClr val="FFFFFF"/>
                </a:solidFill>
                <a:latin typeface="Helvetica"/>
                <a:ea typeface="Helvetica"/>
                <a:cs typeface="Helvetica"/>
                <a:sym typeface="Helvetica"/>
              </a:defRPr>
            </a:lvl1pPr>
          </a:lstStyle>
          <a:p>
            <a:r>
              <a:t>Everybody</a:t>
            </a:r>
          </a:p>
        </p:txBody>
      </p:sp>
      <p:pic>
        <p:nvPicPr>
          <p:cNvPr id="177" name="CC22CD2F-FB38-45D9-9977-CFAFA0E402E8-L0-001.jpeg"/>
          <p:cNvPicPr>
            <a:picLocks noChangeAspect="1"/>
          </p:cNvPicPr>
          <p:nvPr/>
        </p:nvPicPr>
        <p:blipFill>
          <a:blip r:embed="rId5">
            <a:extLst/>
          </a:blip>
          <a:srcRect l="2168" t="1852" r="1552" b="1869"/>
          <a:stretch>
            <a:fillRect/>
          </a:stretch>
        </p:blipFill>
        <p:spPr>
          <a:xfrm>
            <a:off x="19307748" y="8504502"/>
            <a:ext cx="4216818" cy="4216824"/>
          </a:xfrm>
          <a:custGeom>
            <a:avLst/>
            <a:gdLst/>
            <a:ahLst/>
            <a:cxnLst>
              <a:cxn ang="0">
                <a:pos x="wd2" y="hd2"/>
              </a:cxn>
              <a:cxn ang="5400000">
                <a:pos x="wd2" y="hd2"/>
              </a:cxn>
              <a:cxn ang="10800000">
                <a:pos x="wd2" y="hd2"/>
              </a:cxn>
              <a:cxn ang="16200000">
                <a:pos x="wd2" y="hd2"/>
              </a:cxn>
            </a:cxnLst>
            <a:rect l="0" t="0" r="r" b="b"/>
            <a:pathLst>
              <a:path w="21474" h="21545" extrusionOk="0">
                <a:moveTo>
                  <a:pt x="9851" y="7"/>
                </a:moveTo>
                <a:cubicBezTo>
                  <a:pt x="8274" y="143"/>
                  <a:pt x="6755" y="616"/>
                  <a:pt x="5409" y="1414"/>
                </a:cubicBezTo>
                <a:cubicBezTo>
                  <a:pt x="4726" y="1727"/>
                  <a:pt x="4255" y="2199"/>
                  <a:pt x="3679" y="2588"/>
                </a:cubicBezTo>
                <a:cubicBezTo>
                  <a:pt x="3180" y="3164"/>
                  <a:pt x="2545" y="3625"/>
                  <a:pt x="2181" y="4277"/>
                </a:cubicBezTo>
                <a:cubicBezTo>
                  <a:pt x="1214" y="5391"/>
                  <a:pt x="700" y="6806"/>
                  <a:pt x="265" y="8217"/>
                </a:cubicBezTo>
                <a:cubicBezTo>
                  <a:pt x="-125" y="10174"/>
                  <a:pt x="-113" y="12280"/>
                  <a:pt x="498" y="14175"/>
                </a:cubicBezTo>
                <a:cubicBezTo>
                  <a:pt x="923" y="15231"/>
                  <a:pt x="1386" y="16379"/>
                  <a:pt x="2135" y="17224"/>
                </a:cubicBezTo>
                <a:cubicBezTo>
                  <a:pt x="2554" y="17942"/>
                  <a:pt x="3294" y="18560"/>
                  <a:pt x="3911" y="19149"/>
                </a:cubicBezTo>
                <a:cubicBezTo>
                  <a:pt x="4694" y="19642"/>
                  <a:pt x="5507" y="20367"/>
                  <a:pt x="6484" y="20649"/>
                </a:cubicBezTo>
                <a:cubicBezTo>
                  <a:pt x="8058" y="21483"/>
                  <a:pt x="9875" y="21565"/>
                  <a:pt x="11628" y="21541"/>
                </a:cubicBezTo>
                <a:cubicBezTo>
                  <a:pt x="12876" y="21425"/>
                  <a:pt x="14093" y="21046"/>
                  <a:pt x="15227" y="20603"/>
                </a:cubicBezTo>
                <a:cubicBezTo>
                  <a:pt x="15907" y="20178"/>
                  <a:pt x="16706" y="19858"/>
                  <a:pt x="17238" y="19335"/>
                </a:cubicBezTo>
                <a:cubicBezTo>
                  <a:pt x="17905" y="18942"/>
                  <a:pt x="18466" y="18271"/>
                  <a:pt x="19015" y="17695"/>
                </a:cubicBezTo>
                <a:cubicBezTo>
                  <a:pt x="19572" y="16863"/>
                  <a:pt x="20291" y="16013"/>
                  <a:pt x="20605" y="14973"/>
                </a:cubicBezTo>
                <a:cubicBezTo>
                  <a:pt x="21237" y="13682"/>
                  <a:pt x="21475" y="12215"/>
                  <a:pt x="21474" y="10752"/>
                </a:cubicBezTo>
                <a:cubicBezTo>
                  <a:pt x="21474" y="10264"/>
                  <a:pt x="21447" y="9776"/>
                  <a:pt x="21400" y="9296"/>
                </a:cubicBezTo>
                <a:cubicBezTo>
                  <a:pt x="21117" y="7570"/>
                  <a:pt x="20506" y="5847"/>
                  <a:pt x="19435" y="4464"/>
                </a:cubicBezTo>
                <a:cubicBezTo>
                  <a:pt x="19005" y="3744"/>
                  <a:pt x="18306" y="3088"/>
                  <a:pt x="17659" y="2495"/>
                </a:cubicBezTo>
                <a:cubicBezTo>
                  <a:pt x="16880" y="1980"/>
                  <a:pt x="16075" y="1248"/>
                  <a:pt x="15088" y="945"/>
                </a:cubicBezTo>
                <a:cubicBezTo>
                  <a:pt x="13489" y="91"/>
                  <a:pt x="11641" y="-35"/>
                  <a:pt x="9851" y="7"/>
                </a:cubicBezTo>
                <a:close/>
              </a:path>
            </a:pathLst>
          </a:custGeom>
          <a:ln w="25400">
            <a:miter lim="400000"/>
          </a:ln>
          <a:effectLst>
            <a:outerShdw blurRad="254000" dist="127000" dir="5400000" rotWithShape="0">
              <a:srgbClr val="000000">
                <a:alpha val="70000"/>
              </a:srgbClr>
            </a:outerShdw>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sp>
        <p:nvSpPr>
          <p:cNvPr id="206" name="Shape 206"/>
          <p:cNvSpPr/>
          <p:nvPr/>
        </p:nvSpPr>
        <p:spPr>
          <a:xfrm>
            <a:off x="-1" y="1"/>
            <a:ext cx="24384002" cy="13715999"/>
          </a:xfrm>
          <a:prstGeom prst="rect">
            <a:avLst/>
          </a:prstGeom>
          <a:solidFill>
            <a:srgbClr val="000000">
              <a:alpha val="40000"/>
            </a:srgbClr>
          </a:solidFill>
          <a:ln w="12700">
            <a:miter lim="400000"/>
          </a:ln>
        </p:spPr>
        <p:txBody>
          <a:bodyPr lIns="50800" tIns="50800" rIns="50800" bIns="50800" anchor="ctr"/>
          <a:lstStyle/>
          <a:p>
            <a:pPr>
              <a:defRPr sz="3200">
                <a:solidFill>
                  <a:srgbClr val="FFFFFF"/>
                </a:solidFill>
              </a:defRPr>
            </a:pPr>
            <a:endParaRPr/>
          </a:p>
        </p:txBody>
      </p:sp>
      <p:sp>
        <p:nvSpPr>
          <p:cNvPr id="207" name="Shape 207"/>
          <p:cNvSpPr/>
          <p:nvPr/>
        </p:nvSpPr>
        <p:spPr>
          <a:xfrm>
            <a:off x="5937082" y="41771"/>
            <a:ext cx="12509836" cy="3180358"/>
          </a:xfrm>
          <a:prstGeom prst="rect">
            <a:avLst/>
          </a:prstGeom>
          <a:ln w="12700">
            <a:miter lim="400000"/>
          </a:ln>
          <a:effectLst>
            <a:outerShdw blurRad="190500" dist="127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a:solidFill>
                  <a:srgbClr val="F2E933"/>
                </a:solidFill>
                <a:latin typeface="Gill Sans UltraBold"/>
                <a:ea typeface="Gill Sans UltraBold"/>
                <a:cs typeface="Gill Sans UltraBold"/>
                <a:sym typeface="Gill Sans UltraBold"/>
              </a:defRPr>
            </a:lvl1pPr>
          </a:lstStyle>
          <a:p>
            <a:r>
              <a:rPr dirty="0"/>
              <a:t>Question </a:t>
            </a:r>
            <a:r>
              <a:rPr lang="en-GB" dirty="0" smtClean="0"/>
              <a:t>4</a:t>
            </a:r>
            <a:endParaRPr dirty="0"/>
          </a:p>
        </p:txBody>
      </p:sp>
      <p:sp>
        <p:nvSpPr>
          <p:cNvPr id="208" name="Shape 208"/>
          <p:cNvSpPr/>
          <p:nvPr/>
        </p:nvSpPr>
        <p:spPr>
          <a:xfrm>
            <a:off x="798493" y="5470845"/>
            <a:ext cx="22787013" cy="3759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2000" b="1">
                <a:solidFill>
                  <a:srgbClr val="FFFFFF"/>
                </a:solidFill>
                <a:latin typeface="Helvetica"/>
                <a:ea typeface="Helvetica"/>
                <a:cs typeface="Helvetica"/>
                <a:sym typeface="Helvetica"/>
              </a:defRPr>
            </a:pPr>
            <a:r>
              <a:t>Why is it important to</a:t>
            </a:r>
          </a:p>
          <a:p>
            <a:pPr>
              <a:defRPr sz="12000" b="1">
                <a:solidFill>
                  <a:srgbClr val="FFFFFF"/>
                </a:solidFill>
                <a:latin typeface="Helvetica"/>
                <a:ea typeface="Helvetica"/>
                <a:cs typeface="Helvetica"/>
                <a:sym typeface="Helvetica"/>
              </a:defRPr>
            </a:pPr>
            <a:r>
              <a:t>'think the unthinkable'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E68FE841-841A-471E-A235-6DC3EFF35235-L0-001.jpeg"/>
          <p:cNvPicPr>
            <a:picLocks noChangeAspect="1"/>
          </p:cNvPicPr>
          <p:nvPr/>
        </p:nvPicPr>
        <p:blipFill>
          <a:blip r:embed="rId2">
            <a:alphaModFix amt="84000"/>
            <a:extLst/>
          </a:blip>
          <a:srcRect l="4597" t="20966" r="4597" b="6720"/>
          <a:stretch>
            <a:fillRect/>
          </a:stretch>
        </p:blipFill>
        <p:spPr>
          <a:xfrm>
            <a:off x="0" y="-1"/>
            <a:ext cx="24384140" cy="13716001"/>
          </a:xfrm>
          <a:prstGeom prst="rect">
            <a:avLst/>
          </a:prstGeom>
          <a:ln w="12700">
            <a:miter lim="400000"/>
          </a:ln>
        </p:spPr>
      </p:pic>
      <p:pic>
        <p:nvPicPr>
          <p:cNvPr id="215" name="C07AFE33-3588-4108-9F0C-95A81B7B9461-L0-001.jpeg"/>
          <p:cNvPicPr>
            <a:picLocks noChangeAspect="1"/>
          </p:cNvPicPr>
          <p:nvPr/>
        </p:nvPicPr>
        <p:blipFill>
          <a:blip r:embed="rId3">
            <a:extLst/>
          </a:blip>
          <a:srcRect l="18386" t="9660" r="13862" b="6259"/>
          <a:stretch>
            <a:fillRect/>
          </a:stretch>
        </p:blipFill>
        <p:spPr>
          <a:xfrm>
            <a:off x="307123" y="613382"/>
            <a:ext cx="6700578" cy="13153188"/>
          </a:xfrm>
          <a:custGeom>
            <a:avLst/>
            <a:gdLst/>
            <a:ahLst/>
            <a:cxnLst>
              <a:cxn ang="0">
                <a:pos x="wd2" y="hd2"/>
              </a:cxn>
              <a:cxn ang="5400000">
                <a:pos x="wd2" y="hd2"/>
              </a:cxn>
              <a:cxn ang="10800000">
                <a:pos x="wd2" y="hd2"/>
              </a:cxn>
              <a:cxn ang="16200000">
                <a:pos x="wd2" y="hd2"/>
              </a:cxn>
            </a:cxnLst>
            <a:rect l="0" t="0" r="r" b="b"/>
            <a:pathLst>
              <a:path w="20738" h="21110" extrusionOk="0">
                <a:moveTo>
                  <a:pt x="6726" y="0"/>
                </a:moveTo>
                <a:cubicBezTo>
                  <a:pt x="4608" y="108"/>
                  <a:pt x="2713" y="1184"/>
                  <a:pt x="2882" y="2282"/>
                </a:cubicBezTo>
                <a:cubicBezTo>
                  <a:pt x="3453" y="3071"/>
                  <a:pt x="2999" y="3498"/>
                  <a:pt x="2882" y="4279"/>
                </a:cubicBezTo>
                <a:cubicBezTo>
                  <a:pt x="3663" y="4567"/>
                  <a:pt x="2754" y="5372"/>
                  <a:pt x="3845" y="5563"/>
                </a:cubicBezTo>
                <a:cubicBezTo>
                  <a:pt x="3511" y="6118"/>
                  <a:pt x="5480" y="6409"/>
                  <a:pt x="4665" y="6848"/>
                </a:cubicBezTo>
                <a:cubicBezTo>
                  <a:pt x="3187" y="7114"/>
                  <a:pt x="2151" y="7901"/>
                  <a:pt x="2334" y="8772"/>
                </a:cubicBezTo>
                <a:cubicBezTo>
                  <a:pt x="943" y="9091"/>
                  <a:pt x="1357" y="9849"/>
                  <a:pt x="1784" y="10342"/>
                </a:cubicBezTo>
                <a:cubicBezTo>
                  <a:pt x="745" y="11092"/>
                  <a:pt x="676" y="12973"/>
                  <a:pt x="3432" y="12767"/>
                </a:cubicBezTo>
                <a:cubicBezTo>
                  <a:pt x="3871" y="15154"/>
                  <a:pt x="3835" y="17571"/>
                  <a:pt x="3845" y="19970"/>
                </a:cubicBezTo>
                <a:cubicBezTo>
                  <a:pt x="2994" y="20593"/>
                  <a:pt x="1202" y="20345"/>
                  <a:pt x="0" y="20613"/>
                </a:cubicBezTo>
                <a:cubicBezTo>
                  <a:pt x="350" y="21052"/>
                  <a:pt x="2343" y="20832"/>
                  <a:pt x="3156" y="21041"/>
                </a:cubicBezTo>
                <a:cubicBezTo>
                  <a:pt x="8595" y="20999"/>
                  <a:pt x="14130" y="21360"/>
                  <a:pt x="19492" y="20755"/>
                </a:cubicBezTo>
                <a:cubicBezTo>
                  <a:pt x="20259" y="20296"/>
                  <a:pt x="17573" y="20700"/>
                  <a:pt x="17705" y="20399"/>
                </a:cubicBezTo>
                <a:cubicBezTo>
                  <a:pt x="15894" y="20486"/>
                  <a:pt x="15793" y="19393"/>
                  <a:pt x="15509" y="18758"/>
                </a:cubicBezTo>
                <a:cubicBezTo>
                  <a:pt x="13479" y="16335"/>
                  <a:pt x="14850" y="13572"/>
                  <a:pt x="13725" y="11054"/>
                </a:cubicBezTo>
                <a:cubicBezTo>
                  <a:pt x="13238" y="9269"/>
                  <a:pt x="15602" y="12474"/>
                  <a:pt x="16333" y="11054"/>
                </a:cubicBezTo>
                <a:cubicBezTo>
                  <a:pt x="18610" y="10887"/>
                  <a:pt x="17875" y="9451"/>
                  <a:pt x="17982" y="8631"/>
                </a:cubicBezTo>
                <a:cubicBezTo>
                  <a:pt x="17536" y="7663"/>
                  <a:pt x="18524" y="7270"/>
                  <a:pt x="20178" y="6989"/>
                </a:cubicBezTo>
                <a:cubicBezTo>
                  <a:pt x="21600" y="6583"/>
                  <a:pt x="19881" y="6140"/>
                  <a:pt x="19766" y="5706"/>
                </a:cubicBezTo>
                <a:cubicBezTo>
                  <a:pt x="17566" y="5569"/>
                  <a:pt x="20042" y="4780"/>
                  <a:pt x="19492" y="4208"/>
                </a:cubicBezTo>
                <a:cubicBezTo>
                  <a:pt x="17368" y="3168"/>
                  <a:pt x="17601" y="5428"/>
                  <a:pt x="15648" y="5349"/>
                </a:cubicBezTo>
                <a:cubicBezTo>
                  <a:pt x="14618" y="6025"/>
                  <a:pt x="15838" y="7073"/>
                  <a:pt x="14276" y="7561"/>
                </a:cubicBezTo>
                <a:cubicBezTo>
                  <a:pt x="14270" y="6735"/>
                  <a:pt x="11608" y="7208"/>
                  <a:pt x="12081" y="6347"/>
                </a:cubicBezTo>
                <a:cubicBezTo>
                  <a:pt x="12813" y="5404"/>
                  <a:pt x="13441" y="4521"/>
                  <a:pt x="13179" y="3424"/>
                </a:cubicBezTo>
                <a:cubicBezTo>
                  <a:pt x="11585" y="2890"/>
                  <a:pt x="14130" y="1473"/>
                  <a:pt x="12081" y="998"/>
                </a:cubicBezTo>
                <a:cubicBezTo>
                  <a:pt x="11261" y="-240"/>
                  <a:pt x="8774" y="64"/>
                  <a:pt x="6726" y="0"/>
                </a:cubicBezTo>
                <a:close/>
                <a:moveTo>
                  <a:pt x="8907" y="15693"/>
                </a:moveTo>
                <a:lnTo>
                  <a:pt x="9581" y="15693"/>
                </a:lnTo>
                <a:cubicBezTo>
                  <a:pt x="10153" y="16884"/>
                  <a:pt x="10205" y="18294"/>
                  <a:pt x="10351" y="19587"/>
                </a:cubicBezTo>
                <a:cubicBezTo>
                  <a:pt x="10683" y="20173"/>
                  <a:pt x="10666" y="20282"/>
                  <a:pt x="9388" y="20235"/>
                </a:cubicBezTo>
                <a:cubicBezTo>
                  <a:pt x="8949" y="19389"/>
                  <a:pt x="9299" y="18494"/>
                  <a:pt x="8907" y="17640"/>
                </a:cubicBezTo>
                <a:lnTo>
                  <a:pt x="8907" y="15693"/>
                </a:lnTo>
                <a:close/>
              </a:path>
            </a:pathLst>
          </a:custGeom>
          <a:ln w="25400">
            <a:miter lim="400000"/>
          </a:ln>
          <a:effectLst>
            <a:outerShdw blurRad="254000" dist="127000" dir="5400000" rotWithShape="0">
              <a:srgbClr val="000000">
                <a:alpha val="70000"/>
              </a:srgbClr>
            </a:outerShdw>
          </a:effectLst>
        </p:spPr>
      </p:pic>
      <p:pic>
        <p:nvPicPr>
          <p:cNvPr id="216" name="01B91937-C06D-4517-A3E5-71B8745C2A91-L0-001.png"/>
          <p:cNvPicPr>
            <a:picLocks noChangeAspect="1"/>
          </p:cNvPicPr>
          <p:nvPr/>
        </p:nvPicPr>
        <p:blipFill>
          <a:blip r:embed="rId4">
            <a:extLst/>
          </a:blip>
          <a:srcRect l="5032" t="35230" r="13054" b="30616"/>
          <a:stretch>
            <a:fillRect/>
          </a:stretch>
        </p:blipFill>
        <p:spPr>
          <a:xfrm rot="254745">
            <a:off x="8915139" y="5689507"/>
            <a:ext cx="12167901" cy="3805011"/>
          </a:xfrm>
          <a:prstGeom prst="rect">
            <a:avLst/>
          </a:prstGeom>
          <a:ln w="25400">
            <a:miter lim="400000"/>
          </a:ln>
          <a:effectLst>
            <a:outerShdw blurRad="254000" dist="127000" dir="5400000" rotWithShape="0">
              <a:srgbClr val="000000">
                <a:alpha val="70000"/>
              </a:srgbClr>
            </a:outerShdw>
          </a:effectLst>
        </p:spPr>
      </p:pic>
      <p:pic>
        <p:nvPicPr>
          <p:cNvPr id="217" name="5F242ED0-DDC5-46E3-A0FE-F99865D0B45E-L0-001.png"/>
          <p:cNvPicPr>
            <a:picLocks noChangeAspect="1"/>
          </p:cNvPicPr>
          <p:nvPr/>
        </p:nvPicPr>
        <p:blipFill>
          <a:blip r:embed="rId5">
            <a:extLst/>
          </a:blip>
          <a:srcRect t="33867" b="47183"/>
          <a:stretch>
            <a:fillRect/>
          </a:stretch>
        </p:blipFill>
        <p:spPr>
          <a:xfrm rot="21178751">
            <a:off x="7005582" y="9730393"/>
            <a:ext cx="15986973" cy="2272126"/>
          </a:xfrm>
          <a:prstGeom prst="rect">
            <a:avLst/>
          </a:prstGeom>
          <a:ln w="25400">
            <a:miter lim="400000"/>
          </a:ln>
          <a:effectLst>
            <a:outerShdw blurRad="254000" dist="127000" dir="5400000" rotWithShape="0">
              <a:srgbClr val="000000">
                <a:alpha val="70000"/>
              </a:srgbClr>
            </a:outerShdw>
          </a:effectLst>
        </p:spPr>
      </p:pic>
      <p:pic>
        <p:nvPicPr>
          <p:cNvPr id="218" name="CC22CD2F-FB38-45D9-9977-CFAFA0E402E8-L0-001.jpeg"/>
          <p:cNvPicPr>
            <a:picLocks noChangeAspect="1"/>
          </p:cNvPicPr>
          <p:nvPr/>
        </p:nvPicPr>
        <p:blipFill>
          <a:blip r:embed="rId6">
            <a:extLst/>
          </a:blip>
          <a:srcRect l="2165" t="1860" r="1554" b="1876"/>
          <a:stretch>
            <a:fillRect/>
          </a:stretch>
        </p:blipFill>
        <p:spPr>
          <a:xfrm>
            <a:off x="20703827" y="9966535"/>
            <a:ext cx="3236631" cy="3236086"/>
          </a:xfrm>
          <a:custGeom>
            <a:avLst/>
            <a:gdLst/>
            <a:ahLst/>
            <a:cxnLst>
              <a:cxn ang="0">
                <a:pos x="wd2" y="hd2"/>
              </a:cxn>
              <a:cxn ang="5400000">
                <a:pos x="wd2" y="hd2"/>
              </a:cxn>
              <a:cxn ang="10800000">
                <a:pos x="wd2" y="hd2"/>
              </a:cxn>
              <a:cxn ang="16200000">
                <a:pos x="wd2" y="hd2"/>
              </a:cxn>
            </a:cxnLst>
            <a:rect l="0" t="0" r="r" b="b"/>
            <a:pathLst>
              <a:path w="21473" h="21545" extrusionOk="0">
                <a:moveTo>
                  <a:pt x="9851" y="7"/>
                </a:moveTo>
                <a:cubicBezTo>
                  <a:pt x="8274" y="143"/>
                  <a:pt x="6756" y="614"/>
                  <a:pt x="5409" y="1412"/>
                </a:cubicBezTo>
                <a:cubicBezTo>
                  <a:pt x="4726" y="1725"/>
                  <a:pt x="4255" y="2197"/>
                  <a:pt x="3679" y="2586"/>
                </a:cubicBezTo>
                <a:cubicBezTo>
                  <a:pt x="3181" y="3162"/>
                  <a:pt x="2544" y="3624"/>
                  <a:pt x="2181" y="4277"/>
                </a:cubicBezTo>
                <a:cubicBezTo>
                  <a:pt x="1214" y="5390"/>
                  <a:pt x="699" y="6805"/>
                  <a:pt x="264" y="8216"/>
                </a:cubicBezTo>
                <a:cubicBezTo>
                  <a:pt x="-126" y="10173"/>
                  <a:pt x="-112" y="12280"/>
                  <a:pt x="499" y="14175"/>
                </a:cubicBezTo>
                <a:cubicBezTo>
                  <a:pt x="923" y="15232"/>
                  <a:pt x="1387" y="16381"/>
                  <a:pt x="2136" y="17227"/>
                </a:cubicBezTo>
                <a:cubicBezTo>
                  <a:pt x="2555" y="17944"/>
                  <a:pt x="3294" y="18562"/>
                  <a:pt x="3911" y="19150"/>
                </a:cubicBezTo>
                <a:cubicBezTo>
                  <a:pt x="4693" y="19644"/>
                  <a:pt x="5506" y="20369"/>
                  <a:pt x="6484" y="20651"/>
                </a:cubicBezTo>
                <a:cubicBezTo>
                  <a:pt x="8057" y="21485"/>
                  <a:pt x="9876" y="21565"/>
                  <a:pt x="11628" y="21541"/>
                </a:cubicBezTo>
                <a:cubicBezTo>
                  <a:pt x="12877" y="21425"/>
                  <a:pt x="14094" y="21047"/>
                  <a:pt x="15228" y="20603"/>
                </a:cubicBezTo>
                <a:cubicBezTo>
                  <a:pt x="15908" y="20178"/>
                  <a:pt x="16704" y="19861"/>
                  <a:pt x="17237" y="19338"/>
                </a:cubicBezTo>
                <a:cubicBezTo>
                  <a:pt x="17903" y="18945"/>
                  <a:pt x="18465" y="18271"/>
                  <a:pt x="19014" y="17694"/>
                </a:cubicBezTo>
                <a:cubicBezTo>
                  <a:pt x="19571" y="16862"/>
                  <a:pt x="20290" y="16013"/>
                  <a:pt x="20605" y="14973"/>
                </a:cubicBezTo>
                <a:cubicBezTo>
                  <a:pt x="21236" y="13681"/>
                  <a:pt x="21474" y="12213"/>
                  <a:pt x="21473" y="10750"/>
                </a:cubicBezTo>
                <a:cubicBezTo>
                  <a:pt x="21473" y="10262"/>
                  <a:pt x="21448" y="9777"/>
                  <a:pt x="21400" y="9297"/>
                </a:cubicBezTo>
                <a:cubicBezTo>
                  <a:pt x="21117" y="7571"/>
                  <a:pt x="20507" y="5848"/>
                  <a:pt x="19435" y="4464"/>
                </a:cubicBezTo>
                <a:cubicBezTo>
                  <a:pt x="19005" y="3745"/>
                  <a:pt x="18306" y="3086"/>
                  <a:pt x="17658" y="2493"/>
                </a:cubicBezTo>
                <a:cubicBezTo>
                  <a:pt x="16880" y="1978"/>
                  <a:pt x="16076" y="1247"/>
                  <a:pt x="15088" y="945"/>
                </a:cubicBezTo>
                <a:cubicBezTo>
                  <a:pt x="13489" y="90"/>
                  <a:pt x="11640" y="-35"/>
                  <a:pt x="9851" y="7"/>
                </a:cubicBezTo>
                <a:close/>
              </a:path>
            </a:pathLst>
          </a:custGeom>
          <a:ln w="12700">
            <a:miter lim="400000"/>
          </a:ln>
        </p:spPr>
      </p:pic>
      <p:pic>
        <p:nvPicPr>
          <p:cNvPr id="219" name="F20FF7E5-0B44-4341-A20F-1E552822AA4F-L0-001.png"/>
          <p:cNvPicPr>
            <a:picLocks noChangeAspect="1"/>
          </p:cNvPicPr>
          <p:nvPr/>
        </p:nvPicPr>
        <p:blipFill>
          <a:blip r:embed="rId7">
            <a:extLst/>
          </a:blip>
          <a:srcRect l="1887" t="49074" r="11638" b="36488"/>
          <a:stretch>
            <a:fillRect/>
          </a:stretch>
        </p:blipFill>
        <p:spPr>
          <a:xfrm>
            <a:off x="7723894" y="3263900"/>
            <a:ext cx="15814396" cy="1980264"/>
          </a:xfrm>
          <a:prstGeom prst="rect">
            <a:avLst/>
          </a:prstGeom>
          <a:ln w="25400">
            <a:miter lim="400000"/>
          </a:ln>
          <a:effectLst>
            <a:outerShdw blurRad="254000" dist="127000" dir="5400000" rotWithShape="0">
              <a:srgbClr val="000000">
                <a:alpha val="70000"/>
              </a:srgbClr>
            </a:outerShdw>
          </a:effectLst>
        </p:spPr>
      </p:pic>
    </p:spTree>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80</TotalTime>
  <Words>1019</Words>
  <Application>Microsoft Office PowerPoint</Application>
  <PresentationFormat>Custom</PresentationFormat>
  <Paragraphs>208</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American Typewriter</vt:lpstr>
      <vt:lpstr>Arial</vt:lpstr>
      <vt:lpstr>Gill Sans UltraBold</vt:lpstr>
      <vt:lpstr>Helvetica</vt:lpstr>
      <vt:lpstr>Helvetica Light</vt:lpstr>
      <vt:lpstr>Helvetica Neue</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Administrator</cp:lastModifiedBy>
  <cp:revision>12</cp:revision>
  <dcterms:modified xsi:type="dcterms:W3CDTF">2017-01-30T09:45:56Z</dcterms:modified>
</cp:coreProperties>
</file>