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0" r:id="rId2"/>
  </p:sldMasterIdLst>
  <p:notesMasterIdLst>
    <p:notesMasterId r:id="rId26"/>
  </p:notesMasterIdLst>
  <p:sldIdLst>
    <p:sldId id="295" r:id="rId3"/>
    <p:sldId id="275" r:id="rId4"/>
    <p:sldId id="278" r:id="rId5"/>
    <p:sldId id="296" r:id="rId6"/>
    <p:sldId id="266" r:id="rId7"/>
    <p:sldId id="279" r:id="rId8"/>
    <p:sldId id="280" r:id="rId9"/>
    <p:sldId id="292" r:id="rId10"/>
    <p:sldId id="287" r:id="rId11"/>
    <p:sldId id="319" r:id="rId12"/>
    <p:sldId id="322" r:id="rId13"/>
    <p:sldId id="281" r:id="rId14"/>
    <p:sldId id="304" r:id="rId15"/>
    <p:sldId id="305" r:id="rId16"/>
    <p:sldId id="301" r:id="rId17"/>
    <p:sldId id="302" r:id="rId18"/>
    <p:sldId id="306" r:id="rId19"/>
    <p:sldId id="311" r:id="rId20"/>
    <p:sldId id="315" r:id="rId21"/>
    <p:sldId id="283" r:id="rId22"/>
    <p:sldId id="314" r:id="rId23"/>
    <p:sldId id="294" r:id="rId24"/>
    <p:sldId id="25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FF99"/>
    <a:srgbClr val="F8F726"/>
    <a:srgbClr val="FF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61" autoAdjust="0"/>
    <p:restoredTop sz="79545" autoAdjust="0"/>
  </p:normalViewPr>
  <p:slideViewPr>
    <p:cSldViewPr snapToGrid="0" snapToObjects="1">
      <p:cViewPr varScale="1">
        <p:scale>
          <a:sx n="58" d="100"/>
          <a:sy n="58" d="100"/>
        </p:scale>
        <p:origin x="-1566" y="-84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67469-8BA7-4D44-84CE-ADEC6D749B33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E8F90-17F0-4D04-B5A9-AA42A83F34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154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65410F-BEA7-4974-A53D-8346EC0C6A7B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5093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E8F90-17F0-4D04-B5A9-AA42A83F34C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816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z="800" baseline="0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2544A3-383B-4D6D-B9C8-AF3FC142E1A4}" type="slidenum">
              <a:rPr kumimoji="0" lang="en-GB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7209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E8F90-17F0-4D04-B5A9-AA42A83F34C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758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E8F90-17F0-4D04-B5A9-AA42A83F34C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728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E8F90-17F0-4D04-B5A9-AA42A83F34C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836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2587E1C-D688-45BD-82EE-9D5CC18C43DA}" type="slidenum">
              <a:rPr lang="en-GB" altLang="en-US" sz="1200"/>
              <a:pPr/>
              <a:t>2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953281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z="800" b="1" baseline="0" dirty="0" smtClean="0"/>
              <a:t> </a:t>
            </a:r>
            <a:endParaRPr lang="en-GB" altLang="en-US" sz="800" b="1" baseline="0" dirty="0"/>
          </a:p>
          <a:p>
            <a:pPr eaLnBrk="1" hangingPunct="1">
              <a:spcBef>
                <a:spcPct val="0"/>
              </a:spcBef>
            </a:pPr>
            <a:endParaRPr lang="en-GB" altLang="en-US" sz="800" baseline="0" dirty="0"/>
          </a:p>
          <a:p>
            <a:pPr eaLnBrk="1" hangingPunct="1">
              <a:spcBef>
                <a:spcPct val="0"/>
              </a:spcBef>
            </a:pPr>
            <a:endParaRPr lang="en-GB" altLang="en-US" sz="800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C96EEA7-A665-4267-B151-E99E57EF47A0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4225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E8F90-17F0-4D04-B5A9-AA42A83F34C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117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E8F90-17F0-4D04-B5A9-AA42A83F34C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479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800" b="0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B57E9B-B5BA-4261-B1EB-C366EA0EDEBB}" type="slidenum">
              <a:rPr kumimoji="0" lang="en-GB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6554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800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E8F90-17F0-4D04-B5A9-AA42A83F34C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022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E8F90-17F0-4D04-B5A9-AA42A83F34C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651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E8F90-17F0-4D04-B5A9-AA42A83F34C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478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1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5D06-9882-4E46-9327-9B5A73CDC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4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13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5D06-9882-4E46-9327-9B5A73CDC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49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OFFICIAL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2065416" cy="7745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221" y="1021948"/>
            <a:ext cx="8258579" cy="395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221" y="1678914"/>
            <a:ext cx="8258579" cy="4447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25D06-9882-4E46-9327-9B5A73CDC1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28221" y="6356350"/>
            <a:ext cx="825857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058358" y="545846"/>
            <a:ext cx="6628442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373934" y="276198"/>
            <a:ext cx="3997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APPRENTICESHIP</a:t>
            </a:r>
            <a:r>
              <a:rPr lang="en-US" sz="1200" baseline="0" dirty="0"/>
              <a:t> SUPPORT AND KNOWLEDGE FOR SCHOOLS</a:t>
            </a:r>
            <a:endParaRPr lang="en-US" sz="1200" dirty="0"/>
          </a:p>
        </p:txBody>
      </p:sp>
      <p:pic>
        <p:nvPicPr>
          <p:cNvPr id="5" name="Picture 4" descr="HM GOV_BLK_AW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977" y="6444418"/>
            <a:ext cx="825823" cy="277057"/>
          </a:xfrm>
          <a:prstGeom prst="rect">
            <a:avLst/>
          </a:prstGeom>
        </p:spPr>
      </p:pic>
      <p:pic>
        <p:nvPicPr>
          <p:cNvPr id="11" name="Picture 10" descr="SFA_BS_1494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2" y="71026"/>
            <a:ext cx="1459828" cy="54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8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OFFICIAL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2065416" cy="7745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21948"/>
            <a:ext cx="8229600" cy="395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8914"/>
            <a:ext cx="8229600" cy="4447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25D06-9882-4E46-9327-9B5A73CDC1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356350"/>
            <a:ext cx="82296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058358" y="545846"/>
            <a:ext cx="6628442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62500" y="218990"/>
            <a:ext cx="3997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APPRENTICESHIP</a:t>
            </a:r>
            <a:r>
              <a:rPr lang="en-US" sz="1200" baseline="0" dirty="0"/>
              <a:t> SUPPORT AND KNOWLEDGE FOR SCHOOLS</a:t>
            </a:r>
            <a:endParaRPr lang="en-US" sz="1200" dirty="0"/>
          </a:p>
        </p:txBody>
      </p:sp>
      <p:pic>
        <p:nvPicPr>
          <p:cNvPr id="5" name="Picture 4" descr="HM GOV_BLK_AW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977" y="6444418"/>
            <a:ext cx="825823" cy="277057"/>
          </a:xfrm>
          <a:prstGeom prst="rect">
            <a:avLst/>
          </a:prstGeom>
        </p:spPr>
      </p:pic>
      <p:pic>
        <p:nvPicPr>
          <p:cNvPr id="11" name="Picture 10" descr="SFA_BS_1494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2" y="748520"/>
            <a:ext cx="1459828" cy="54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8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finder.ucas.com/job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8.jpe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0438902_YEC_Group_48Sht_RGB_LR_sma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010"/>
            <a:ext cx="9144000" cy="60350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72255" y="2613127"/>
            <a:ext cx="6613416" cy="1780155"/>
          </a:xfrm>
          <a:prstGeom prst="rect">
            <a:avLst/>
          </a:prstGeom>
          <a:solidFill>
            <a:schemeClr val="tx1">
              <a:lumMod val="85000"/>
              <a:lumOff val="15000"/>
              <a:alpha val="5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66531" y="2638031"/>
            <a:ext cx="7772400" cy="1470025"/>
          </a:xfrm>
        </p:spPr>
        <p:txBody>
          <a:bodyPr/>
          <a:lstStyle/>
          <a:p>
            <a:r>
              <a:rPr lang="en-GB" sz="4000" b="1" dirty="0">
                <a:solidFill>
                  <a:schemeClr val="bg1"/>
                </a:solidFill>
              </a:rPr>
              <a:t>Apprenticeship Support and Knowledge for Schools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2" name="Picture 11" descr="HM GOV_WHITE_AW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551" y="5951962"/>
            <a:ext cx="1715584" cy="5755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" y="0"/>
            <a:ext cx="8849134" cy="8400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5" name="Picture 14" descr="SFA_BS_1494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138" y="99744"/>
            <a:ext cx="1766123" cy="661595"/>
          </a:xfrm>
          <a:prstGeom prst="rect">
            <a:avLst/>
          </a:prstGeom>
        </p:spPr>
      </p:pic>
      <p:pic>
        <p:nvPicPr>
          <p:cNvPr id="16" name="Picture 15" descr="UNOFFICIAL 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2065416" cy="77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5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University – have a plan A and 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hlinkClick r:id="rId3"/>
              </a:rPr>
              <a:t>https://careerfinder.ucas.com/jobs</a:t>
            </a:r>
            <a:r>
              <a:rPr lang="en-GB" sz="2400" dirty="0"/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29803" y="2605414"/>
            <a:ext cx="5843391" cy="3404139"/>
            <a:chOff x="1935273" y="2605414"/>
            <a:chExt cx="5843391" cy="3404139"/>
          </a:xfrm>
        </p:grpSpPr>
        <p:grpSp>
          <p:nvGrpSpPr>
            <p:cNvPr id="6" name="Group 5"/>
            <p:cNvGrpSpPr/>
            <p:nvPr/>
          </p:nvGrpSpPr>
          <p:grpSpPr>
            <a:xfrm>
              <a:off x="1935273" y="2605414"/>
              <a:ext cx="5843391" cy="3404139"/>
              <a:chOff x="3822836" y="3727146"/>
              <a:chExt cx="4064000" cy="2282408"/>
            </a:xfrm>
          </p:grpSpPr>
          <p:pic>
            <p:nvPicPr>
              <p:cNvPr id="4" name="Picture 3" descr="Screen Shot 2016-10-06 at 16.43.36.png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882" r="11302"/>
              <a:stretch/>
            </p:blipFill>
            <p:spPr>
              <a:xfrm>
                <a:off x="4313724" y="3853526"/>
                <a:ext cx="3048000" cy="197844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22836" y="3727146"/>
                <a:ext cx="4064000" cy="2282408"/>
              </a:xfrm>
              <a:prstGeom prst="rect">
                <a:avLst/>
              </a:prstGeom>
            </p:spPr>
          </p:pic>
        </p:grpSp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301"/>
            <a:stretch/>
          </p:blipFill>
          <p:spPr>
            <a:xfrm>
              <a:off x="2827428" y="2931091"/>
              <a:ext cx="4059080" cy="2555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228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75" y="1021948"/>
            <a:ext cx="8786233" cy="395690"/>
          </a:xfrm>
        </p:spPr>
        <p:txBody>
          <a:bodyPr/>
          <a:lstStyle/>
          <a:p>
            <a:r>
              <a:rPr lang="en-GB" dirty="0"/>
              <a:t>Degree Apprenticeship Event – Queen Mary’s London 21</a:t>
            </a:r>
            <a:r>
              <a:rPr lang="en-GB" baseline="30000" dirty="0"/>
              <a:t>st</a:t>
            </a:r>
            <a:r>
              <a:rPr lang="en-GB" dirty="0"/>
              <a:t> February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573" y="1628384"/>
            <a:ext cx="8562236" cy="48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4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51696" y="1678914"/>
            <a:ext cx="6628442" cy="4447249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en-GB" altLang="en-US" sz="2400" dirty="0"/>
              <a:t>Register on </a:t>
            </a:r>
            <a:r>
              <a:rPr lang="en-GB" altLang="en-US" sz="2400" b="1" dirty="0">
                <a:solidFill>
                  <a:srgbClr val="FF0000"/>
                </a:solidFill>
              </a:rPr>
              <a:t>Find an apprenticeship</a:t>
            </a:r>
          </a:p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en-GB" altLang="en-US" sz="2400" dirty="0"/>
              <a:t>(Ideally </a:t>
            </a:r>
            <a:r>
              <a:rPr lang="en-GB" altLang="en-US" sz="2400" b="1" dirty="0">
                <a:solidFill>
                  <a:srgbClr val="FF0000"/>
                </a:solidFill>
              </a:rPr>
              <a:t>create an account </a:t>
            </a:r>
            <a:r>
              <a:rPr lang="en-GB" altLang="en-US" sz="2400" dirty="0"/>
              <a:t>&amp; respond to your email to activate it)</a:t>
            </a:r>
          </a:p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en-GB" altLang="en-US" sz="2400" dirty="0"/>
              <a:t>Do your </a:t>
            </a:r>
            <a:r>
              <a:rPr lang="en-GB" altLang="en-US" sz="2400" b="1" dirty="0">
                <a:solidFill>
                  <a:srgbClr val="FF0000"/>
                </a:solidFill>
              </a:rPr>
              <a:t>research </a:t>
            </a:r>
            <a:r>
              <a:rPr lang="en-GB" altLang="en-US" sz="2400" dirty="0"/>
              <a:t>and search for jobs</a:t>
            </a:r>
          </a:p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en-GB" altLang="en-US" sz="2400" dirty="0"/>
              <a:t>Start </a:t>
            </a:r>
            <a:r>
              <a:rPr lang="en-GB" altLang="en-US" sz="2400" b="1" dirty="0">
                <a:solidFill>
                  <a:srgbClr val="FF0000"/>
                </a:solidFill>
              </a:rPr>
              <a:t>applying </a:t>
            </a:r>
          </a:p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en-GB" altLang="en-US" sz="2400" dirty="0"/>
              <a:t>Manage your </a:t>
            </a:r>
            <a:r>
              <a:rPr lang="en-GB" altLang="en-US" sz="2400" b="1" dirty="0">
                <a:solidFill>
                  <a:srgbClr val="FF0000"/>
                </a:solidFill>
              </a:rPr>
              <a:t>alerts</a:t>
            </a:r>
          </a:p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en-GB" altLang="en-US" sz="2400" dirty="0"/>
              <a:t>Make </a:t>
            </a:r>
            <a:r>
              <a:rPr lang="en-GB" altLang="en-US" sz="2400" b="1" dirty="0">
                <a:solidFill>
                  <a:srgbClr val="FF0000"/>
                </a:solidFill>
              </a:rPr>
              <a:t>contact</a:t>
            </a:r>
            <a:r>
              <a:rPr lang="en-GB" altLang="en-US" sz="2400" dirty="0"/>
              <a:t> with the companies</a:t>
            </a:r>
            <a:endParaRPr lang="en-GB" alt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21" y="1021947"/>
            <a:ext cx="7085642" cy="482991"/>
          </a:xfrm>
        </p:spPr>
        <p:txBody>
          <a:bodyPr/>
          <a:lstStyle/>
          <a:p>
            <a:r>
              <a:rPr lang="en-US" sz="3600" dirty="0"/>
              <a:t>How do you find an apprenticeship?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248" y="5653389"/>
            <a:ext cx="1651000" cy="73325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704531" y="2896193"/>
            <a:ext cx="3255320" cy="1910757"/>
            <a:chOff x="4001622" y="3119233"/>
            <a:chExt cx="4773243" cy="2690757"/>
          </a:xfrm>
        </p:grpSpPr>
        <p:grpSp>
          <p:nvGrpSpPr>
            <p:cNvPr id="5" name="Group 4"/>
            <p:cNvGrpSpPr/>
            <p:nvPr/>
          </p:nvGrpSpPr>
          <p:grpSpPr>
            <a:xfrm>
              <a:off x="4001622" y="3119233"/>
              <a:ext cx="4773243" cy="2690757"/>
              <a:chOff x="3822836" y="3727146"/>
              <a:chExt cx="4064000" cy="2282408"/>
            </a:xfrm>
          </p:grpSpPr>
          <p:pic>
            <p:nvPicPr>
              <p:cNvPr id="6" name="Picture 5" descr="Screen Shot 2016-10-06 at 16.43.36.png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882" r="11302"/>
              <a:stretch/>
            </p:blipFill>
            <p:spPr>
              <a:xfrm>
                <a:off x="4313724" y="3853526"/>
                <a:ext cx="3048000" cy="1978442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22836" y="3727146"/>
                <a:ext cx="4064000" cy="2282408"/>
              </a:xfrm>
              <a:prstGeom prst="rect">
                <a:avLst/>
              </a:prstGeom>
            </p:spPr>
          </p:pic>
        </p:grpSp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312" y="3372878"/>
              <a:ext cx="3266640" cy="2022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075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21" y="887477"/>
            <a:ext cx="8258579" cy="395690"/>
          </a:xfrm>
        </p:spPr>
        <p:txBody>
          <a:bodyPr/>
          <a:lstStyle/>
          <a:p>
            <a:r>
              <a:rPr lang="en-GB" dirty="0"/>
              <a:t>Activate your account: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21" y="1283167"/>
            <a:ext cx="8258579" cy="5063845"/>
          </a:xfrm>
        </p:spPr>
        <p:txBody>
          <a:bodyPr>
            <a:normAutofit fontScale="77500" lnSpcReduction="20000"/>
          </a:bodyPr>
          <a:lstStyle/>
          <a:p>
            <a:r>
              <a:rPr lang="en-GB" sz="2000" dirty="0"/>
              <a:t>You complete the Information card and hand it to me or Mrs Spencer as you leave.</a:t>
            </a:r>
          </a:p>
          <a:p>
            <a:endParaRPr lang="en-GB" sz="2000" dirty="0"/>
          </a:p>
          <a:p>
            <a:r>
              <a:rPr lang="en-GB" sz="2000" dirty="0"/>
              <a:t>I register you on the Find An Apprenticeship database.</a:t>
            </a:r>
          </a:p>
          <a:p>
            <a:endParaRPr lang="en-GB" sz="2000" dirty="0"/>
          </a:p>
          <a:p>
            <a:r>
              <a:rPr lang="en-GB" sz="2000" dirty="0"/>
              <a:t>I will email you with confirmation of your registration, your password and the web address.</a:t>
            </a:r>
          </a:p>
          <a:p>
            <a:endParaRPr lang="en-GB" sz="2000" dirty="0"/>
          </a:p>
          <a:p>
            <a:r>
              <a:rPr lang="en-GB" sz="2000" dirty="0"/>
              <a:t>You will receive an email from Find An Apprenticeship with an activation code. Type this in to the Code box on the website and your account will be live.</a:t>
            </a:r>
          </a:p>
          <a:p>
            <a:endParaRPr lang="en-GB" sz="2000" dirty="0"/>
          </a:p>
          <a:p>
            <a:r>
              <a:rPr lang="en-GB" sz="2000" dirty="0"/>
              <a:t>You can log in and search for Apprenticeships.</a:t>
            </a:r>
          </a:p>
          <a:p>
            <a:endParaRPr lang="en-GB" sz="2000" dirty="0"/>
          </a:p>
          <a:p>
            <a:r>
              <a:rPr lang="en-GB" sz="2000" dirty="0"/>
              <a:t>Set up Alerts to your phone and/or email.  You will then receive texts and/or email alerts that you set up for your searches</a:t>
            </a:r>
          </a:p>
          <a:p>
            <a:endParaRPr lang="en-GB" sz="2000" dirty="0"/>
          </a:p>
          <a:p>
            <a:r>
              <a:rPr lang="en-GB" sz="2000" dirty="0"/>
              <a:t>Save Apprenticeships to look at later.</a:t>
            </a:r>
          </a:p>
          <a:p>
            <a:endParaRPr lang="en-GB" sz="2000" dirty="0"/>
          </a:p>
          <a:p>
            <a:r>
              <a:rPr lang="en-GB" sz="2000" dirty="0"/>
              <a:t>You can Apply for Apprenticeships</a:t>
            </a:r>
          </a:p>
          <a:p>
            <a:endParaRPr lang="en-GB" sz="2000" dirty="0"/>
          </a:p>
          <a:p>
            <a:r>
              <a:rPr lang="en-GB" sz="2000" dirty="0"/>
              <a:t>Note: If you do not want to be registered on Find An Apprenticeship, please complete the card and write ‘No’ in the top right hand corner.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1038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513" y="1766483"/>
            <a:ext cx="8367487" cy="4706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58457" y="3771320"/>
            <a:ext cx="1451429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Email address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8057" y="2459911"/>
            <a:ext cx="711201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000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1671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32" y="1894468"/>
            <a:ext cx="8334139" cy="46879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221" y="3617259"/>
            <a:ext cx="17300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Enter any keywords, your home postcode, how far you can travel and level of apprenticeship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007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21" y="924475"/>
            <a:ext cx="8258579" cy="39569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840" y="1539875"/>
            <a:ext cx="7905045" cy="4446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04050" y="3549649"/>
            <a:ext cx="168275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on the Job title to see further details of the role and the training.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946650" y="3835399"/>
            <a:ext cx="2057400" cy="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511300" y="3238500"/>
            <a:ext cx="857250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1213" y="2395487"/>
            <a:ext cx="15833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‘Receive alerts for this search’ to have new vacancies sent to your mobile phone and /or email.</a:t>
            </a:r>
          </a:p>
        </p:txBody>
      </p:sp>
    </p:spTree>
    <p:extLst>
      <p:ext uri="{BB962C8B-B14F-4D97-AF65-F5344CB8AC3E}">
        <p14:creationId xmlns:p14="http://schemas.microsoft.com/office/powerpoint/2010/main" val="118426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524" y="1417638"/>
            <a:ext cx="8803283" cy="4951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Look at the details.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411208" y="1876284"/>
            <a:ext cx="853888" cy="1693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376317" y="1808222"/>
            <a:ext cx="9773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You can Save the job to refer to later or Print the page</a:t>
            </a:r>
          </a:p>
        </p:txBody>
      </p:sp>
    </p:spTree>
    <p:extLst>
      <p:ext uri="{BB962C8B-B14F-4D97-AF65-F5344CB8AC3E}">
        <p14:creationId xmlns:p14="http://schemas.microsoft.com/office/powerpoint/2010/main" val="81163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503" y="1396652"/>
            <a:ext cx="8718115" cy="490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503" y="1396652"/>
            <a:ext cx="8714346" cy="490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2239" y="1021948"/>
            <a:ext cx="6977261" cy="395690"/>
          </a:xfrm>
        </p:spPr>
        <p:txBody>
          <a:bodyPr/>
          <a:lstStyle/>
          <a:p>
            <a:r>
              <a:rPr lang="en-US" sz="3600" dirty="0"/>
              <a:t>What are apprenticeships?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717" y="1789926"/>
            <a:ext cx="2289783" cy="8649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b="87055"/>
          <a:stretch/>
        </p:blipFill>
        <p:spPr>
          <a:xfrm>
            <a:off x="1939715" y="3414537"/>
            <a:ext cx="5499100" cy="279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4705" b="67570"/>
          <a:stretch/>
        </p:blipFill>
        <p:spPr>
          <a:xfrm>
            <a:off x="1930400" y="4293937"/>
            <a:ext cx="5499100" cy="382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84645"/>
          <a:stretch/>
        </p:blipFill>
        <p:spPr>
          <a:xfrm>
            <a:off x="1930400" y="5572477"/>
            <a:ext cx="5499100" cy="3315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32634" b="51253"/>
          <a:stretch/>
        </p:blipFill>
        <p:spPr>
          <a:xfrm>
            <a:off x="1930400" y="3876456"/>
            <a:ext cx="5499100" cy="347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49953" r="7298" b="32322"/>
          <a:stretch/>
        </p:blipFill>
        <p:spPr>
          <a:xfrm>
            <a:off x="1930400" y="4711419"/>
            <a:ext cx="5097759" cy="3826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67725" b="13743"/>
          <a:stretch/>
        </p:blipFill>
        <p:spPr>
          <a:xfrm>
            <a:off x="1930400" y="5154994"/>
            <a:ext cx="5499100" cy="400088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751013" y="1715210"/>
            <a:ext cx="5969000" cy="1417638"/>
            <a:chOff x="1074" y="1067"/>
            <a:chExt cx="3768" cy="905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74" y="1072"/>
              <a:ext cx="3760" cy="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074" y="1752"/>
              <a:ext cx="229" cy="220"/>
            </a:xfrm>
            <a:custGeom>
              <a:avLst/>
              <a:gdLst>
                <a:gd name="T0" fmla="*/ 102 w 337"/>
                <a:gd name="T1" fmla="*/ 173 h 268"/>
                <a:gd name="T2" fmla="*/ 102 w 337"/>
                <a:gd name="T3" fmla="*/ 173 h 268"/>
                <a:gd name="T4" fmla="*/ 39 w 337"/>
                <a:gd name="T5" fmla="*/ 12 h 268"/>
                <a:gd name="T6" fmla="*/ 0 w 337"/>
                <a:gd name="T7" fmla="*/ 12 h 268"/>
                <a:gd name="T8" fmla="*/ 102 w 337"/>
                <a:gd name="T9" fmla="*/ 268 h 268"/>
                <a:gd name="T10" fmla="*/ 167 w 337"/>
                <a:gd name="T11" fmla="*/ 97 h 268"/>
                <a:gd name="T12" fmla="*/ 229 w 337"/>
                <a:gd name="T13" fmla="*/ 268 h 268"/>
                <a:gd name="T14" fmla="*/ 337 w 337"/>
                <a:gd name="T15" fmla="*/ 12 h 268"/>
                <a:gd name="T16" fmla="*/ 297 w 337"/>
                <a:gd name="T17" fmla="*/ 12 h 268"/>
                <a:gd name="T18" fmla="*/ 230 w 337"/>
                <a:gd name="T19" fmla="*/ 173 h 268"/>
                <a:gd name="T20" fmla="*/ 167 w 337"/>
                <a:gd name="T21" fmla="*/ 0 h 268"/>
                <a:gd name="T22" fmla="*/ 102 w 337"/>
                <a:gd name="T23" fmla="*/ 17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7" h="268">
                  <a:moveTo>
                    <a:pt x="102" y="173"/>
                  </a:moveTo>
                  <a:lnTo>
                    <a:pt x="102" y="173"/>
                  </a:lnTo>
                  <a:lnTo>
                    <a:pt x="39" y="12"/>
                  </a:lnTo>
                  <a:lnTo>
                    <a:pt x="0" y="12"/>
                  </a:lnTo>
                  <a:lnTo>
                    <a:pt x="102" y="268"/>
                  </a:lnTo>
                  <a:lnTo>
                    <a:pt x="167" y="97"/>
                  </a:lnTo>
                  <a:lnTo>
                    <a:pt x="229" y="268"/>
                  </a:lnTo>
                  <a:lnTo>
                    <a:pt x="337" y="12"/>
                  </a:lnTo>
                  <a:lnTo>
                    <a:pt x="297" y="12"/>
                  </a:lnTo>
                  <a:lnTo>
                    <a:pt x="230" y="173"/>
                  </a:lnTo>
                  <a:lnTo>
                    <a:pt x="167" y="0"/>
                  </a:lnTo>
                  <a:lnTo>
                    <a:pt x="102" y="1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1308" y="1757"/>
              <a:ext cx="171" cy="206"/>
            </a:xfrm>
            <a:custGeom>
              <a:avLst/>
              <a:gdLst>
                <a:gd name="T0" fmla="*/ 36 w 252"/>
                <a:gd name="T1" fmla="*/ 125 h 250"/>
                <a:gd name="T2" fmla="*/ 36 w 252"/>
                <a:gd name="T3" fmla="*/ 125 h 250"/>
                <a:gd name="T4" fmla="*/ 63 w 252"/>
                <a:gd name="T5" fmla="*/ 191 h 250"/>
                <a:gd name="T6" fmla="*/ 125 w 252"/>
                <a:gd name="T7" fmla="*/ 216 h 250"/>
                <a:gd name="T8" fmla="*/ 189 w 252"/>
                <a:gd name="T9" fmla="*/ 190 h 250"/>
                <a:gd name="T10" fmla="*/ 215 w 252"/>
                <a:gd name="T11" fmla="*/ 125 h 250"/>
                <a:gd name="T12" fmla="*/ 189 w 252"/>
                <a:gd name="T13" fmla="*/ 61 h 250"/>
                <a:gd name="T14" fmla="*/ 126 w 252"/>
                <a:gd name="T15" fmla="*/ 34 h 250"/>
                <a:gd name="T16" fmla="*/ 62 w 252"/>
                <a:gd name="T17" fmla="*/ 61 h 250"/>
                <a:gd name="T18" fmla="*/ 36 w 252"/>
                <a:gd name="T19" fmla="*/ 125 h 250"/>
                <a:gd name="T20" fmla="*/ 0 w 252"/>
                <a:gd name="T21" fmla="*/ 124 h 250"/>
                <a:gd name="T22" fmla="*/ 0 w 252"/>
                <a:gd name="T23" fmla="*/ 124 h 250"/>
                <a:gd name="T24" fmla="*/ 37 w 252"/>
                <a:gd name="T25" fmla="*/ 37 h 250"/>
                <a:gd name="T26" fmla="*/ 126 w 252"/>
                <a:gd name="T27" fmla="*/ 0 h 250"/>
                <a:gd name="T28" fmla="*/ 215 w 252"/>
                <a:gd name="T29" fmla="*/ 37 h 250"/>
                <a:gd name="T30" fmla="*/ 252 w 252"/>
                <a:gd name="T31" fmla="*/ 126 h 250"/>
                <a:gd name="T32" fmla="*/ 215 w 252"/>
                <a:gd name="T33" fmla="*/ 214 h 250"/>
                <a:gd name="T34" fmla="*/ 124 w 252"/>
                <a:gd name="T35" fmla="*/ 250 h 250"/>
                <a:gd name="T36" fmla="*/ 40 w 252"/>
                <a:gd name="T37" fmla="*/ 218 h 250"/>
                <a:gd name="T38" fmla="*/ 0 w 252"/>
                <a:gd name="T39" fmla="*/ 124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2" h="250">
                  <a:moveTo>
                    <a:pt x="36" y="125"/>
                  </a:moveTo>
                  <a:lnTo>
                    <a:pt x="36" y="125"/>
                  </a:lnTo>
                  <a:cubicBezTo>
                    <a:pt x="36" y="151"/>
                    <a:pt x="45" y="173"/>
                    <a:pt x="63" y="191"/>
                  </a:cubicBezTo>
                  <a:cubicBezTo>
                    <a:pt x="81" y="208"/>
                    <a:pt x="102" y="216"/>
                    <a:pt x="125" y="216"/>
                  </a:cubicBezTo>
                  <a:cubicBezTo>
                    <a:pt x="150" y="216"/>
                    <a:pt x="172" y="208"/>
                    <a:pt x="189" y="190"/>
                  </a:cubicBezTo>
                  <a:cubicBezTo>
                    <a:pt x="206" y="172"/>
                    <a:pt x="215" y="151"/>
                    <a:pt x="215" y="125"/>
                  </a:cubicBezTo>
                  <a:cubicBezTo>
                    <a:pt x="215" y="100"/>
                    <a:pt x="206" y="78"/>
                    <a:pt x="189" y="61"/>
                  </a:cubicBezTo>
                  <a:cubicBezTo>
                    <a:pt x="172" y="43"/>
                    <a:pt x="151" y="34"/>
                    <a:pt x="126" y="34"/>
                  </a:cubicBezTo>
                  <a:cubicBezTo>
                    <a:pt x="101" y="34"/>
                    <a:pt x="80" y="43"/>
                    <a:pt x="62" y="61"/>
                  </a:cubicBezTo>
                  <a:cubicBezTo>
                    <a:pt x="45" y="78"/>
                    <a:pt x="36" y="99"/>
                    <a:pt x="36" y="125"/>
                  </a:cubicBezTo>
                  <a:close/>
                  <a:moveTo>
                    <a:pt x="0" y="124"/>
                  </a:moveTo>
                  <a:lnTo>
                    <a:pt x="0" y="124"/>
                  </a:lnTo>
                  <a:cubicBezTo>
                    <a:pt x="0" y="90"/>
                    <a:pt x="12" y="61"/>
                    <a:pt x="37" y="37"/>
                  </a:cubicBezTo>
                  <a:cubicBezTo>
                    <a:pt x="62" y="12"/>
                    <a:pt x="91" y="0"/>
                    <a:pt x="126" y="0"/>
                  </a:cubicBezTo>
                  <a:cubicBezTo>
                    <a:pt x="161" y="0"/>
                    <a:pt x="190" y="13"/>
                    <a:pt x="215" y="37"/>
                  </a:cubicBezTo>
                  <a:cubicBezTo>
                    <a:pt x="239" y="62"/>
                    <a:pt x="252" y="91"/>
                    <a:pt x="252" y="126"/>
                  </a:cubicBezTo>
                  <a:cubicBezTo>
                    <a:pt x="252" y="160"/>
                    <a:pt x="239" y="190"/>
                    <a:pt x="215" y="214"/>
                  </a:cubicBezTo>
                  <a:cubicBezTo>
                    <a:pt x="190" y="238"/>
                    <a:pt x="160" y="250"/>
                    <a:pt x="124" y="250"/>
                  </a:cubicBezTo>
                  <a:cubicBezTo>
                    <a:pt x="93" y="250"/>
                    <a:pt x="65" y="240"/>
                    <a:pt x="40" y="218"/>
                  </a:cubicBezTo>
                  <a:cubicBezTo>
                    <a:pt x="13" y="194"/>
                    <a:pt x="0" y="163"/>
                    <a:pt x="0" y="12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1510" y="1761"/>
              <a:ext cx="106" cy="199"/>
            </a:xfrm>
            <a:custGeom>
              <a:avLst/>
              <a:gdLst>
                <a:gd name="T0" fmla="*/ 36 w 156"/>
                <a:gd name="T1" fmla="*/ 111 h 241"/>
                <a:gd name="T2" fmla="*/ 36 w 156"/>
                <a:gd name="T3" fmla="*/ 111 h 241"/>
                <a:gd name="T4" fmla="*/ 47 w 156"/>
                <a:gd name="T5" fmla="*/ 111 h 241"/>
                <a:gd name="T6" fmla="*/ 99 w 156"/>
                <a:gd name="T7" fmla="*/ 71 h 241"/>
                <a:gd name="T8" fmla="*/ 49 w 156"/>
                <a:gd name="T9" fmla="*/ 34 h 241"/>
                <a:gd name="T10" fmla="*/ 36 w 156"/>
                <a:gd name="T11" fmla="*/ 34 h 241"/>
                <a:gd name="T12" fmla="*/ 36 w 156"/>
                <a:gd name="T13" fmla="*/ 111 h 241"/>
                <a:gd name="T14" fmla="*/ 81 w 156"/>
                <a:gd name="T15" fmla="*/ 138 h 241"/>
                <a:gd name="T16" fmla="*/ 81 w 156"/>
                <a:gd name="T17" fmla="*/ 138 h 241"/>
                <a:gd name="T18" fmla="*/ 156 w 156"/>
                <a:gd name="T19" fmla="*/ 241 h 241"/>
                <a:gd name="T20" fmla="*/ 111 w 156"/>
                <a:gd name="T21" fmla="*/ 241 h 241"/>
                <a:gd name="T22" fmla="*/ 42 w 156"/>
                <a:gd name="T23" fmla="*/ 142 h 241"/>
                <a:gd name="T24" fmla="*/ 36 w 156"/>
                <a:gd name="T25" fmla="*/ 142 h 241"/>
                <a:gd name="T26" fmla="*/ 36 w 156"/>
                <a:gd name="T27" fmla="*/ 241 h 241"/>
                <a:gd name="T28" fmla="*/ 0 w 156"/>
                <a:gd name="T29" fmla="*/ 241 h 241"/>
                <a:gd name="T30" fmla="*/ 0 w 156"/>
                <a:gd name="T31" fmla="*/ 0 h 241"/>
                <a:gd name="T32" fmla="*/ 42 w 156"/>
                <a:gd name="T33" fmla="*/ 0 h 241"/>
                <a:gd name="T34" fmla="*/ 111 w 156"/>
                <a:gd name="T35" fmla="*/ 18 h 241"/>
                <a:gd name="T36" fmla="*/ 135 w 156"/>
                <a:gd name="T37" fmla="*/ 71 h 241"/>
                <a:gd name="T38" fmla="*/ 120 w 156"/>
                <a:gd name="T39" fmla="*/ 115 h 241"/>
                <a:gd name="T40" fmla="*/ 81 w 156"/>
                <a:gd name="T41" fmla="*/ 13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6" h="241">
                  <a:moveTo>
                    <a:pt x="36" y="111"/>
                  </a:moveTo>
                  <a:lnTo>
                    <a:pt x="36" y="111"/>
                  </a:lnTo>
                  <a:lnTo>
                    <a:pt x="47" y="111"/>
                  </a:lnTo>
                  <a:cubicBezTo>
                    <a:pt x="82" y="111"/>
                    <a:pt x="99" y="97"/>
                    <a:pt x="99" y="71"/>
                  </a:cubicBezTo>
                  <a:cubicBezTo>
                    <a:pt x="99" y="46"/>
                    <a:pt x="82" y="34"/>
                    <a:pt x="49" y="34"/>
                  </a:cubicBezTo>
                  <a:lnTo>
                    <a:pt x="36" y="34"/>
                  </a:lnTo>
                  <a:lnTo>
                    <a:pt x="36" y="111"/>
                  </a:lnTo>
                  <a:close/>
                  <a:moveTo>
                    <a:pt x="81" y="138"/>
                  </a:moveTo>
                  <a:lnTo>
                    <a:pt x="81" y="138"/>
                  </a:lnTo>
                  <a:lnTo>
                    <a:pt x="156" y="241"/>
                  </a:lnTo>
                  <a:lnTo>
                    <a:pt x="111" y="241"/>
                  </a:lnTo>
                  <a:lnTo>
                    <a:pt x="42" y="142"/>
                  </a:lnTo>
                  <a:lnTo>
                    <a:pt x="36" y="142"/>
                  </a:lnTo>
                  <a:lnTo>
                    <a:pt x="36" y="241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42" y="0"/>
                  </a:lnTo>
                  <a:cubicBezTo>
                    <a:pt x="74" y="0"/>
                    <a:pt x="97" y="6"/>
                    <a:pt x="111" y="18"/>
                  </a:cubicBezTo>
                  <a:cubicBezTo>
                    <a:pt x="127" y="31"/>
                    <a:pt x="135" y="49"/>
                    <a:pt x="135" y="71"/>
                  </a:cubicBezTo>
                  <a:cubicBezTo>
                    <a:pt x="135" y="88"/>
                    <a:pt x="130" y="102"/>
                    <a:pt x="120" y="115"/>
                  </a:cubicBezTo>
                  <a:cubicBezTo>
                    <a:pt x="110" y="127"/>
                    <a:pt x="97" y="135"/>
                    <a:pt x="81" y="13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1640" y="1761"/>
              <a:ext cx="122" cy="199"/>
            </a:xfrm>
            <a:custGeom>
              <a:avLst/>
              <a:gdLst>
                <a:gd name="T0" fmla="*/ 37 w 180"/>
                <a:gd name="T1" fmla="*/ 96 h 241"/>
                <a:gd name="T2" fmla="*/ 37 w 180"/>
                <a:gd name="T3" fmla="*/ 96 h 241"/>
                <a:gd name="T4" fmla="*/ 130 w 180"/>
                <a:gd name="T5" fmla="*/ 0 h 241"/>
                <a:gd name="T6" fmla="*/ 179 w 180"/>
                <a:gd name="T7" fmla="*/ 0 h 241"/>
                <a:gd name="T8" fmla="*/ 70 w 180"/>
                <a:gd name="T9" fmla="*/ 109 h 241"/>
                <a:gd name="T10" fmla="*/ 180 w 180"/>
                <a:gd name="T11" fmla="*/ 241 h 241"/>
                <a:gd name="T12" fmla="*/ 131 w 180"/>
                <a:gd name="T13" fmla="*/ 241 h 241"/>
                <a:gd name="T14" fmla="*/ 44 w 180"/>
                <a:gd name="T15" fmla="*/ 134 h 241"/>
                <a:gd name="T16" fmla="*/ 37 w 180"/>
                <a:gd name="T17" fmla="*/ 141 h 241"/>
                <a:gd name="T18" fmla="*/ 37 w 180"/>
                <a:gd name="T19" fmla="*/ 241 h 241"/>
                <a:gd name="T20" fmla="*/ 0 w 180"/>
                <a:gd name="T21" fmla="*/ 241 h 241"/>
                <a:gd name="T22" fmla="*/ 0 w 180"/>
                <a:gd name="T23" fmla="*/ 0 h 241"/>
                <a:gd name="T24" fmla="*/ 37 w 180"/>
                <a:gd name="T25" fmla="*/ 0 h 241"/>
                <a:gd name="T26" fmla="*/ 37 w 180"/>
                <a:gd name="T27" fmla="*/ 9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0" h="241">
                  <a:moveTo>
                    <a:pt x="37" y="96"/>
                  </a:moveTo>
                  <a:lnTo>
                    <a:pt x="37" y="96"/>
                  </a:lnTo>
                  <a:lnTo>
                    <a:pt x="130" y="0"/>
                  </a:lnTo>
                  <a:lnTo>
                    <a:pt x="179" y="0"/>
                  </a:lnTo>
                  <a:lnTo>
                    <a:pt x="70" y="109"/>
                  </a:lnTo>
                  <a:lnTo>
                    <a:pt x="180" y="241"/>
                  </a:lnTo>
                  <a:lnTo>
                    <a:pt x="131" y="241"/>
                  </a:lnTo>
                  <a:lnTo>
                    <a:pt x="44" y="134"/>
                  </a:lnTo>
                  <a:lnTo>
                    <a:pt x="37" y="141"/>
                  </a:lnTo>
                  <a:lnTo>
                    <a:pt x="37" y="241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9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1841" y="1790"/>
              <a:ext cx="108" cy="137"/>
            </a:xfrm>
            <a:custGeom>
              <a:avLst/>
              <a:gdLst>
                <a:gd name="T0" fmla="*/ 0 w 159"/>
                <a:gd name="T1" fmla="*/ 102 h 166"/>
                <a:gd name="T2" fmla="*/ 0 w 159"/>
                <a:gd name="T3" fmla="*/ 102 h 166"/>
                <a:gd name="T4" fmla="*/ 0 w 159"/>
                <a:gd name="T5" fmla="*/ 64 h 166"/>
                <a:gd name="T6" fmla="*/ 60 w 159"/>
                <a:gd name="T7" fmla="*/ 64 h 166"/>
                <a:gd name="T8" fmla="*/ 60 w 159"/>
                <a:gd name="T9" fmla="*/ 0 h 166"/>
                <a:gd name="T10" fmla="*/ 99 w 159"/>
                <a:gd name="T11" fmla="*/ 0 h 166"/>
                <a:gd name="T12" fmla="*/ 99 w 159"/>
                <a:gd name="T13" fmla="*/ 64 h 166"/>
                <a:gd name="T14" fmla="*/ 159 w 159"/>
                <a:gd name="T15" fmla="*/ 64 h 166"/>
                <a:gd name="T16" fmla="*/ 159 w 159"/>
                <a:gd name="T17" fmla="*/ 102 h 166"/>
                <a:gd name="T18" fmla="*/ 99 w 159"/>
                <a:gd name="T19" fmla="*/ 102 h 166"/>
                <a:gd name="T20" fmla="*/ 99 w 159"/>
                <a:gd name="T21" fmla="*/ 166 h 166"/>
                <a:gd name="T22" fmla="*/ 60 w 159"/>
                <a:gd name="T23" fmla="*/ 166 h 166"/>
                <a:gd name="T24" fmla="*/ 60 w 159"/>
                <a:gd name="T25" fmla="*/ 102 h 166"/>
                <a:gd name="T26" fmla="*/ 0 w 159"/>
                <a:gd name="T27" fmla="*/ 10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9" h="166">
                  <a:moveTo>
                    <a:pt x="0" y="102"/>
                  </a:moveTo>
                  <a:lnTo>
                    <a:pt x="0" y="102"/>
                  </a:lnTo>
                  <a:lnTo>
                    <a:pt x="0" y="64"/>
                  </a:lnTo>
                  <a:lnTo>
                    <a:pt x="60" y="64"/>
                  </a:lnTo>
                  <a:lnTo>
                    <a:pt x="60" y="0"/>
                  </a:lnTo>
                  <a:lnTo>
                    <a:pt x="99" y="0"/>
                  </a:lnTo>
                  <a:lnTo>
                    <a:pt x="99" y="64"/>
                  </a:lnTo>
                  <a:lnTo>
                    <a:pt x="159" y="64"/>
                  </a:lnTo>
                  <a:lnTo>
                    <a:pt x="159" y="102"/>
                  </a:lnTo>
                  <a:lnTo>
                    <a:pt x="99" y="102"/>
                  </a:lnTo>
                  <a:lnTo>
                    <a:pt x="99" y="166"/>
                  </a:lnTo>
                  <a:lnTo>
                    <a:pt x="60" y="166"/>
                  </a:lnTo>
                  <a:lnTo>
                    <a:pt x="60" y="10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2046" y="1761"/>
              <a:ext cx="73" cy="199"/>
            </a:xfrm>
            <a:custGeom>
              <a:avLst/>
              <a:gdLst>
                <a:gd name="T0" fmla="*/ 37 w 108"/>
                <a:gd name="T1" fmla="*/ 0 h 241"/>
                <a:gd name="T2" fmla="*/ 37 w 108"/>
                <a:gd name="T3" fmla="*/ 0 h 241"/>
                <a:gd name="T4" fmla="*/ 37 w 108"/>
                <a:gd name="T5" fmla="*/ 207 h 241"/>
                <a:gd name="T6" fmla="*/ 108 w 108"/>
                <a:gd name="T7" fmla="*/ 207 h 241"/>
                <a:gd name="T8" fmla="*/ 108 w 108"/>
                <a:gd name="T9" fmla="*/ 241 h 241"/>
                <a:gd name="T10" fmla="*/ 0 w 108"/>
                <a:gd name="T11" fmla="*/ 241 h 241"/>
                <a:gd name="T12" fmla="*/ 0 w 108"/>
                <a:gd name="T13" fmla="*/ 0 h 241"/>
                <a:gd name="T14" fmla="*/ 37 w 108"/>
                <a:gd name="T1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241">
                  <a:moveTo>
                    <a:pt x="37" y="0"/>
                  </a:moveTo>
                  <a:lnTo>
                    <a:pt x="37" y="0"/>
                  </a:lnTo>
                  <a:lnTo>
                    <a:pt x="37" y="207"/>
                  </a:lnTo>
                  <a:lnTo>
                    <a:pt x="108" y="207"/>
                  </a:lnTo>
                  <a:lnTo>
                    <a:pt x="108" y="241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2142" y="1761"/>
              <a:ext cx="90" cy="199"/>
            </a:xfrm>
            <a:custGeom>
              <a:avLst/>
              <a:gdLst>
                <a:gd name="T0" fmla="*/ 133 w 133"/>
                <a:gd name="T1" fmla="*/ 34 h 241"/>
                <a:gd name="T2" fmla="*/ 133 w 133"/>
                <a:gd name="T3" fmla="*/ 34 h 241"/>
                <a:gd name="T4" fmla="*/ 36 w 133"/>
                <a:gd name="T5" fmla="*/ 34 h 241"/>
                <a:gd name="T6" fmla="*/ 36 w 133"/>
                <a:gd name="T7" fmla="*/ 92 h 241"/>
                <a:gd name="T8" fmla="*/ 130 w 133"/>
                <a:gd name="T9" fmla="*/ 92 h 241"/>
                <a:gd name="T10" fmla="*/ 130 w 133"/>
                <a:gd name="T11" fmla="*/ 126 h 241"/>
                <a:gd name="T12" fmla="*/ 36 w 133"/>
                <a:gd name="T13" fmla="*/ 126 h 241"/>
                <a:gd name="T14" fmla="*/ 36 w 133"/>
                <a:gd name="T15" fmla="*/ 207 h 241"/>
                <a:gd name="T16" fmla="*/ 133 w 133"/>
                <a:gd name="T17" fmla="*/ 207 h 241"/>
                <a:gd name="T18" fmla="*/ 133 w 133"/>
                <a:gd name="T19" fmla="*/ 241 h 241"/>
                <a:gd name="T20" fmla="*/ 0 w 133"/>
                <a:gd name="T21" fmla="*/ 241 h 241"/>
                <a:gd name="T22" fmla="*/ 0 w 133"/>
                <a:gd name="T23" fmla="*/ 0 h 241"/>
                <a:gd name="T24" fmla="*/ 133 w 133"/>
                <a:gd name="T25" fmla="*/ 0 h 241"/>
                <a:gd name="T26" fmla="*/ 133 w 133"/>
                <a:gd name="T27" fmla="*/ 3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241">
                  <a:moveTo>
                    <a:pt x="133" y="34"/>
                  </a:moveTo>
                  <a:lnTo>
                    <a:pt x="133" y="34"/>
                  </a:lnTo>
                  <a:lnTo>
                    <a:pt x="36" y="34"/>
                  </a:lnTo>
                  <a:lnTo>
                    <a:pt x="36" y="92"/>
                  </a:lnTo>
                  <a:lnTo>
                    <a:pt x="130" y="92"/>
                  </a:lnTo>
                  <a:lnTo>
                    <a:pt x="130" y="126"/>
                  </a:lnTo>
                  <a:lnTo>
                    <a:pt x="36" y="126"/>
                  </a:lnTo>
                  <a:lnTo>
                    <a:pt x="36" y="207"/>
                  </a:lnTo>
                  <a:lnTo>
                    <a:pt x="133" y="207"/>
                  </a:lnTo>
                  <a:lnTo>
                    <a:pt x="133" y="241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133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2246" y="1749"/>
              <a:ext cx="159" cy="211"/>
            </a:xfrm>
            <a:custGeom>
              <a:avLst/>
              <a:gdLst>
                <a:gd name="T0" fmla="*/ 155 w 235"/>
                <a:gd name="T1" fmla="*/ 163 h 256"/>
                <a:gd name="T2" fmla="*/ 155 w 235"/>
                <a:gd name="T3" fmla="*/ 163 h 256"/>
                <a:gd name="T4" fmla="*/ 119 w 235"/>
                <a:gd name="T5" fmla="*/ 81 h 256"/>
                <a:gd name="T6" fmla="*/ 82 w 235"/>
                <a:gd name="T7" fmla="*/ 163 h 256"/>
                <a:gd name="T8" fmla="*/ 155 w 235"/>
                <a:gd name="T9" fmla="*/ 163 h 256"/>
                <a:gd name="T10" fmla="*/ 170 w 235"/>
                <a:gd name="T11" fmla="*/ 197 h 256"/>
                <a:gd name="T12" fmla="*/ 170 w 235"/>
                <a:gd name="T13" fmla="*/ 197 h 256"/>
                <a:gd name="T14" fmla="*/ 66 w 235"/>
                <a:gd name="T15" fmla="*/ 197 h 256"/>
                <a:gd name="T16" fmla="*/ 40 w 235"/>
                <a:gd name="T17" fmla="*/ 256 h 256"/>
                <a:gd name="T18" fmla="*/ 0 w 235"/>
                <a:gd name="T19" fmla="*/ 256 h 256"/>
                <a:gd name="T20" fmla="*/ 120 w 235"/>
                <a:gd name="T21" fmla="*/ 0 h 256"/>
                <a:gd name="T22" fmla="*/ 235 w 235"/>
                <a:gd name="T23" fmla="*/ 256 h 256"/>
                <a:gd name="T24" fmla="*/ 195 w 235"/>
                <a:gd name="T25" fmla="*/ 256 h 256"/>
                <a:gd name="T26" fmla="*/ 170 w 235"/>
                <a:gd name="T27" fmla="*/ 19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5" h="256">
                  <a:moveTo>
                    <a:pt x="155" y="163"/>
                  </a:moveTo>
                  <a:lnTo>
                    <a:pt x="155" y="163"/>
                  </a:lnTo>
                  <a:lnTo>
                    <a:pt x="119" y="81"/>
                  </a:lnTo>
                  <a:lnTo>
                    <a:pt x="82" y="163"/>
                  </a:lnTo>
                  <a:lnTo>
                    <a:pt x="155" y="163"/>
                  </a:lnTo>
                  <a:close/>
                  <a:moveTo>
                    <a:pt x="170" y="197"/>
                  </a:moveTo>
                  <a:lnTo>
                    <a:pt x="170" y="197"/>
                  </a:lnTo>
                  <a:lnTo>
                    <a:pt x="66" y="197"/>
                  </a:lnTo>
                  <a:lnTo>
                    <a:pt x="40" y="256"/>
                  </a:lnTo>
                  <a:lnTo>
                    <a:pt x="0" y="256"/>
                  </a:lnTo>
                  <a:lnTo>
                    <a:pt x="120" y="0"/>
                  </a:lnTo>
                  <a:lnTo>
                    <a:pt x="235" y="256"/>
                  </a:lnTo>
                  <a:lnTo>
                    <a:pt x="195" y="256"/>
                  </a:lnTo>
                  <a:lnTo>
                    <a:pt x="170" y="19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2426" y="1761"/>
              <a:ext cx="106" cy="199"/>
            </a:xfrm>
            <a:custGeom>
              <a:avLst/>
              <a:gdLst>
                <a:gd name="T0" fmla="*/ 36 w 156"/>
                <a:gd name="T1" fmla="*/ 111 h 241"/>
                <a:gd name="T2" fmla="*/ 36 w 156"/>
                <a:gd name="T3" fmla="*/ 111 h 241"/>
                <a:gd name="T4" fmla="*/ 48 w 156"/>
                <a:gd name="T5" fmla="*/ 111 h 241"/>
                <a:gd name="T6" fmla="*/ 100 w 156"/>
                <a:gd name="T7" fmla="*/ 71 h 241"/>
                <a:gd name="T8" fmla="*/ 49 w 156"/>
                <a:gd name="T9" fmla="*/ 34 h 241"/>
                <a:gd name="T10" fmla="*/ 36 w 156"/>
                <a:gd name="T11" fmla="*/ 34 h 241"/>
                <a:gd name="T12" fmla="*/ 36 w 156"/>
                <a:gd name="T13" fmla="*/ 111 h 241"/>
                <a:gd name="T14" fmla="*/ 82 w 156"/>
                <a:gd name="T15" fmla="*/ 138 h 241"/>
                <a:gd name="T16" fmla="*/ 82 w 156"/>
                <a:gd name="T17" fmla="*/ 138 h 241"/>
                <a:gd name="T18" fmla="*/ 156 w 156"/>
                <a:gd name="T19" fmla="*/ 241 h 241"/>
                <a:gd name="T20" fmla="*/ 112 w 156"/>
                <a:gd name="T21" fmla="*/ 241 h 241"/>
                <a:gd name="T22" fmla="*/ 43 w 156"/>
                <a:gd name="T23" fmla="*/ 142 h 241"/>
                <a:gd name="T24" fmla="*/ 36 w 156"/>
                <a:gd name="T25" fmla="*/ 142 h 241"/>
                <a:gd name="T26" fmla="*/ 36 w 156"/>
                <a:gd name="T27" fmla="*/ 241 h 241"/>
                <a:gd name="T28" fmla="*/ 0 w 156"/>
                <a:gd name="T29" fmla="*/ 241 h 241"/>
                <a:gd name="T30" fmla="*/ 0 w 156"/>
                <a:gd name="T31" fmla="*/ 0 h 241"/>
                <a:gd name="T32" fmla="*/ 43 w 156"/>
                <a:gd name="T33" fmla="*/ 0 h 241"/>
                <a:gd name="T34" fmla="*/ 112 w 156"/>
                <a:gd name="T35" fmla="*/ 18 h 241"/>
                <a:gd name="T36" fmla="*/ 135 w 156"/>
                <a:gd name="T37" fmla="*/ 71 h 241"/>
                <a:gd name="T38" fmla="*/ 121 w 156"/>
                <a:gd name="T39" fmla="*/ 115 h 241"/>
                <a:gd name="T40" fmla="*/ 82 w 156"/>
                <a:gd name="T41" fmla="*/ 13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6" h="241">
                  <a:moveTo>
                    <a:pt x="36" y="111"/>
                  </a:moveTo>
                  <a:lnTo>
                    <a:pt x="36" y="111"/>
                  </a:lnTo>
                  <a:lnTo>
                    <a:pt x="48" y="111"/>
                  </a:lnTo>
                  <a:cubicBezTo>
                    <a:pt x="83" y="111"/>
                    <a:pt x="100" y="97"/>
                    <a:pt x="100" y="71"/>
                  </a:cubicBezTo>
                  <a:cubicBezTo>
                    <a:pt x="100" y="46"/>
                    <a:pt x="83" y="34"/>
                    <a:pt x="49" y="34"/>
                  </a:cubicBezTo>
                  <a:lnTo>
                    <a:pt x="36" y="34"/>
                  </a:lnTo>
                  <a:lnTo>
                    <a:pt x="36" y="111"/>
                  </a:lnTo>
                  <a:close/>
                  <a:moveTo>
                    <a:pt x="82" y="138"/>
                  </a:moveTo>
                  <a:lnTo>
                    <a:pt x="82" y="138"/>
                  </a:lnTo>
                  <a:lnTo>
                    <a:pt x="156" y="241"/>
                  </a:lnTo>
                  <a:lnTo>
                    <a:pt x="112" y="241"/>
                  </a:lnTo>
                  <a:lnTo>
                    <a:pt x="43" y="142"/>
                  </a:lnTo>
                  <a:lnTo>
                    <a:pt x="36" y="142"/>
                  </a:lnTo>
                  <a:lnTo>
                    <a:pt x="36" y="241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43" y="0"/>
                  </a:lnTo>
                  <a:cubicBezTo>
                    <a:pt x="75" y="0"/>
                    <a:pt x="98" y="6"/>
                    <a:pt x="112" y="18"/>
                  </a:cubicBezTo>
                  <a:cubicBezTo>
                    <a:pt x="127" y="31"/>
                    <a:pt x="135" y="49"/>
                    <a:pt x="135" y="71"/>
                  </a:cubicBezTo>
                  <a:cubicBezTo>
                    <a:pt x="135" y="88"/>
                    <a:pt x="130" y="102"/>
                    <a:pt x="121" y="115"/>
                  </a:cubicBezTo>
                  <a:cubicBezTo>
                    <a:pt x="111" y="127"/>
                    <a:pt x="98" y="135"/>
                    <a:pt x="82" y="13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2557" y="1747"/>
              <a:ext cx="144" cy="225"/>
            </a:xfrm>
            <a:custGeom>
              <a:avLst/>
              <a:gdLst>
                <a:gd name="T0" fmla="*/ 0 w 212"/>
                <a:gd name="T1" fmla="*/ 258 h 273"/>
                <a:gd name="T2" fmla="*/ 0 w 212"/>
                <a:gd name="T3" fmla="*/ 258 h 273"/>
                <a:gd name="T4" fmla="*/ 0 w 212"/>
                <a:gd name="T5" fmla="*/ 0 h 273"/>
                <a:gd name="T6" fmla="*/ 176 w 212"/>
                <a:gd name="T7" fmla="*/ 184 h 273"/>
                <a:gd name="T8" fmla="*/ 176 w 212"/>
                <a:gd name="T9" fmla="*/ 17 h 273"/>
                <a:gd name="T10" fmla="*/ 212 w 212"/>
                <a:gd name="T11" fmla="*/ 17 h 273"/>
                <a:gd name="T12" fmla="*/ 212 w 212"/>
                <a:gd name="T13" fmla="*/ 273 h 273"/>
                <a:gd name="T14" fmla="*/ 36 w 212"/>
                <a:gd name="T15" fmla="*/ 89 h 273"/>
                <a:gd name="T16" fmla="*/ 36 w 212"/>
                <a:gd name="T17" fmla="*/ 258 h 273"/>
                <a:gd name="T18" fmla="*/ 0 w 212"/>
                <a:gd name="T19" fmla="*/ 25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73">
                  <a:moveTo>
                    <a:pt x="0" y="258"/>
                  </a:moveTo>
                  <a:lnTo>
                    <a:pt x="0" y="258"/>
                  </a:lnTo>
                  <a:lnTo>
                    <a:pt x="0" y="0"/>
                  </a:lnTo>
                  <a:lnTo>
                    <a:pt x="176" y="184"/>
                  </a:lnTo>
                  <a:lnTo>
                    <a:pt x="176" y="17"/>
                  </a:lnTo>
                  <a:lnTo>
                    <a:pt x="212" y="17"/>
                  </a:lnTo>
                  <a:lnTo>
                    <a:pt x="212" y="273"/>
                  </a:lnTo>
                  <a:lnTo>
                    <a:pt x="36" y="89"/>
                  </a:lnTo>
                  <a:lnTo>
                    <a:pt x="36" y="258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/>
            <p:cNvSpPr>
              <a:spLocks noEditPoints="1"/>
            </p:cNvSpPr>
            <p:nvPr/>
          </p:nvSpPr>
          <p:spPr bwMode="auto">
            <a:xfrm>
              <a:off x="2795" y="1822"/>
              <a:ext cx="111" cy="73"/>
            </a:xfrm>
            <a:custGeom>
              <a:avLst/>
              <a:gdLst>
                <a:gd name="T0" fmla="*/ 0 w 164"/>
                <a:gd name="T1" fmla="*/ 54 h 88"/>
                <a:gd name="T2" fmla="*/ 0 w 164"/>
                <a:gd name="T3" fmla="*/ 54 h 88"/>
                <a:gd name="T4" fmla="*/ 164 w 164"/>
                <a:gd name="T5" fmla="*/ 54 h 88"/>
                <a:gd name="T6" fmla="*/ 164 w 164"/>
                <a:gd name="T7" fmla="*/ 88 h 88"/>
                <a:gd name="T8" fmla="*/ 0 w 164"/>
                <a:gd name="T9" fmla="*/ 88 h 88"/>
                <a:gd name="T10" fmla="*/ 0 w 164"/>
                <a:gd name="T11" fmla="*/ 54 h 88"/>
                <a:gd name="T12" fmla="*/ 0 w 164"/>
                <a:gd name="T13" fmla="*/ 0 h 88"/>
                <a:gd name="T14" fmla="*/ 0 w 164"/>
                <a:gd name="T15" fmla="*/ 0 h 88"/>
                <a:gd name="T16" fmla="*/ 164 w 164"/>
                <a:gd name="T17" fmla="*/ 0 h 88"/>
                <a:gd name="T18" fmla="*/ 164 w 164"/>
                <a:gd name="T19" fmla="*/ 34 h 88"/>
                <a:gd name="T20" fmla="*/ 0 w 164"/>
                <a:gd name="T21" fmla="*/ 34 h 88"/>
                <a:gd name="T22" fmla="*/ 0 w 164"/>
                <a:gd name="T2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88">
                  <a:moveTo>
                    <a:pt x="0" y="54"/>
                  </a:moveTo>
                  <a:lnTo>
                    <a:pt x="0" y="54"/>
                  </a:lnTo>
                  <a:lnTo>
                    <a:pt x="164" y="54"/>
                  </a:lnTo>
                  <a:lnTo>
                    <a:pt x="164" y="88"/>
                  </a:lnTo>
                  <a:lnTo>
                    <a:pt x="0" y="88"/>
                  </a:lnTo>
                  <a:lnTo>
                    <a:pt x="0" y="5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64" y="0"/>
                  </a:lnTo>
                  <a:lnTo>
                    <a:pt x="164" y="34"/>
                  </a:ln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/>
            <p:cNvSpPr>
              <a:spLocks noEditPoints="1"/>
            </p:cNvSpPr>
            <p:nvPr/>
          </p:nvSpPr>
          <p:spPr bwMode="auto">
            <a:xfrm>
              <a:off x="2983" y="1749"/>
              <a:ext cx="159" cy="211"/>
            </a:xfrm>
            <a:custGeom>
              <a:avLst/>
              <a:gdLst>
                <a:gd name="T0" fmla="*/ 155 w 235"/>
                <a:gd name="T1" fmla="*/ 163 h 256"/>
                <a:gd name="T2" fmla="*/ 155 w 235"/>
                <a:gd name="T3" fmla="*/ 163 h 256"/>
                <a:gd name="T4" fmla="*/ 119 w 235"/>
                <a:gd name="T5" fmla="*/ 81 h 256"/>
                <a:gd name="T6" fmla="*/ 81 w 235"/>
                <a:gd name="T7" fmla="*/ 163 h 256"/>
                <a:gd name="T8" fmla="*/ 155 w 235"/>
                <a:gd name="T9" fmla="*/ 163 h 256"/>
                <a:gd name="T10" fmla="*/ 170 w 235"/>
                <a:gd name="T11" fmla="*/ 197 h 256"/>
                <a:gd name="T12" fmla="*/ 170 w 235"/>
                <a:gd name="T13" fmla="*/ 197 h 256"/>
                <a:gd name="T14" fmla="*/ 66 w 235"/>
                <a:gd name="T15" fmla="*/ 197 h 256"/>
                <a:gd name="T16" fmla="*/ 39 w 235"/>
                <a:gd name="T17" fmla="*/ 256 h 256"/>
                <a:gd name="T18" fmla="*/ 0 w 235"/>
                <a:gd name="T19" fmla="*/ 256 h 256"/>
                <a:gd name="T20" fmla="*/ 120 w 235"/>
                <a:gd name="T21" fmla="*/ 0 h 256"/>
                <a:gd name="T22" fmla="*/ 235 w 235"/>
                <a:gd name="T23" fmla="*/ 256 h 256"/>
                <a:gd name="T24" fmla="*/ 195 w 235"/>
                <a:gd name="T25" fmla="*/ 256 h 256"/>
                <a:gd name="T26" fmla="*/ 170 w 235"/>
                <a:gd name="T27" fmla="*/ 19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5" h="256">
                  <a:moveTo>
                    <a:pt x="155" y="163"/>
                  </a:moveTo>
                  <a:lnTo>
                    <a:pt x="155" y="163"/>
                  </a:lnTo>
                  <a:lnTo>
                    <a:pt x="119" y="81"/>
                  </a:lnTo>
                  <a:lnTo>
                    <a:pt x="81" y="163"/>
                  </a:lnTo>
                  <a:lnTo>
                    <a:pt x="155" y="163"/>
                  </a:lnTo>
                  <a:close/>
                  <a:moveTo>
                    <a:pt x="170" y="197"/>
                  </a:moveTo>
                  <a:lnTo>
                    <a:pt x="170" y="197"/>
                  </a:lnTo>
                  <a:lnTo>
                    <a:pt x="66" y="197"/>
                  </a:lnTo>
                  <a:lnTo>
                    <a:pt x="39" y="256"/>
                  </a:lnTo>
                  <a:lnTo>
                    <a:pt x="0" y="256"/>
                  </a:lnTo>
                  <a:lnTo>
                    <a:pt x="120" y="0"/>
                  </a:lnTo>
                  <a:lnTo>
                    <a:pt x="235" y="256"/>
                  </a:lnTo>
                  <a:lnTo>
                    <a:pt x="195" y="256"/>
                  </a:lnTo>
                  <a:lnTo>
                    <a:pt x="170" y="19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3162" y="1761"/>
              <a:ext cx="92" cy="199"/>
            </a:xfrm>
            <a:custGeom>
              <a:avLst/>
              <a:gdLst>
                <a:gd name="T0" fmla="*/ 36 w 135"/>
                <a:gd name="T1" fmla="*/ 109 h 241"/>
                <a:gd name="T2" fmla="*/ 36 w 135"/>
                <a:gd name="T3" fmla="*/ 109 h 241"/>
                <a:gd name="T4" fmla="*/ 50 w 135"/>
                <a:gd name="T5" fmla="*/ 109 h 241"/>
                <a:gd name="T6" fmla="*/ 100 w 135"/>
                <a:gd name="T7" fmla="*/ 71 h 241"/>
                <a:gd name="T8" fmla="*/ 48 w 135"/>
                <a:gd name="T9" fmla="*/ 33 h 241"/>
                <a:gd name="T10" fmla="*/ 36 w 135"/>
                <a:gd name="T11" fmla="*/ 33 h 241"/>
                <a:gd name="T12" fmla="*/ 36 w 135"/>
                <a:gd name="T13" fmla="*/ 109 h 241"/>
                <a:gd name="T14" fmla="*/ 36 w 135"/>
                <a:gd name="T15" fmla="*/ 143 h 241"/>
                <a:gd name="T16" fmla="*/ 36 w 135"/>
                <a:gd name="T17" fmla="*/ 143 h 241"/>
                <a:gd name="T18" fmla="*/ 36 w 135"/>
                <a:gd name="T19" fmla="*/ 241 h 241"/>
                <a:gd name="T20" fmla="*/ 0 w 135"/>
                <a:gd name="T21" fmla="*/ 241 h 241"/>
                <a:gd name="T22" fmla="*/ 0 w 135"/>
                <a:gd name="T23" fmla="*/ 0 h 241"/>
                <a:gd name="T24" fmla="*/ 41 w 135"/>
                <a:gd name="T25" fmla="*/ 0 h 241"/>
                <a:gd name="T26" fmla="*/ 87 w 135"/>
                <a:gd name="T27" fmla="*/ 4 h 241"/>
                <a:gd name="T28" fmla="*/ 114 w 135"/>
                <a:gd name="T29" fmla="*/ 20 h 241"/>
                <a:gd name="T30" fmla="*/ 135 w 135"/>
                <a:gd name="T31" fmla="*/ 71 h 241"/>
                <a:gd name="T32" fmla="*/ 113 w 135"/>
                <a:gd name="T33" fmla="*/ 124 h 241"/>
                <a:gd name="T34" fmla="*/ 53 w 135"/>
                <a:gd name="T35" fmla="*/ 143 h 241"/>
                <a:gd name="T36" fmla="*/ 36 w 135"/>
                <a:gd name="T37" fmla="*/ 14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241">
                  <a:moveTo>
                    <a:pt x="36" y="109"/>
                  </a:moveTo>
                  <a:lnTo>
                    <a:pt x="36" y="109"/>
                  </a:lnTo>
                  <a:lnTo>
                    <a:pt x="50" y="109"/>
                  </a:lnTo>
                  <a:cubicBezTo>
                    <a:pt x="83" y="109"/>
                    <a:pt x="100" y="96"/>
                    <a:pt x="100" y="71"/>
                  </a:cubicBezTo>
                  <a:cubicBezTo>
                    <a:pt x="100" y="46"/>
                    <a:pt x="83" y="33"/>
                    <a:pt x="48" y="33"/>
                  </a:cubicBezTo>
                  <a:lnTo>
                    <a:pt x="36" y="33"/>
                  </a:lnTo>
                  <a:lnTo>
                    <a:pt x="36" y="109"/>
                  </a:lnTo>
                  <a:close/>
                  <a:moveTo>
                    <a:pt x="36" y="143"/>
                  </a:moveTo>
                  <a:lnTo>
                    <a:pt x="36" y="143"/>
                  </a:lnTo>
                  <a:lnTo>
                    <a:pt x="36" y="241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41" y="0"/>
                  </a:lnTo>
                  <a:cubicBezTo>
                    <a:pt x="61" y="0"/>
                    <a:pt x="77" y="1"/>
                    <a:pt x="87" y="4"/>
                  </a:cubicBezTo>
                  <a:cubicBezTo>
                    <a:pt x="97" y="7"/>
                    <a:pt x="107" y="12"/>
                    <a:pt x="114" y="20"/>
                  </a:cubicBezTo>
                  <a:cubicBezTo>
                    <a:pt x="128" y="33"/>
                    <a:pt x="135" y="51"/>
                    <a:pt x="135" y="71"/>
                  </a:cubicBezTo>
                  <a:cubicBezTo>
                    <a:pt x="135" y="93"/>
                    <a:pt x="128" y="111"/>
                    <a:pt x="113" y="124"/>
                  </a:cubicBezTo>
                  <a:cubicBezTo>
                    <a:pt x="98" y="137"/>
                    <a:pt x="78" y="143"/>
                    <a:pt x="53" y="143"/>
                  </a:cubicBezTo>
                  <a:lnTo>
                    <a:pt x="36" y="1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3280" y="1761"/>
              <a:ext cx="92" cy="199"/>
            </a:xfrm>
            <a:custGeom>
              <a:avLst/>
              <a:gdLst>
                <a:gd name="T0" fmla="*/ 36 w 135"/>
                <a:gd name="T1" fmla="*/ 109 h 241"/>
                <a:gd name="T2" fmla="*/ 36 w 135"/>
                <a:gd name="T3" fmla="*/ 109 h 241"/>
                <a:gd name="T4" fmla="*/ 50 w 135"/>
                <a:gd name="T5" fmla="*/ 109 h 241"/>
                <a:gd name="T6" fmla="*/ 100 w 135"/>
                <a:gd name="T7" fmla="*/ 71 h 241"/>
                <a:gd name="T8" fmla="*/ 48 w 135"/>
                <a:gd name="T9" fmla="*/ 33 h 241"/>
                <a:gd name="T10" fmla="*/ 36 w 135"/>
                <a:gd name="T11" fmla="*/ 33 h 241"/>
                <a:gd name="T12" fmla="*/ 36 w 135"/>
                <a:gd name="T13" fmla="*/ 109 h 241"/>
                <a:gd name="T14" fmla="*/ 36 w 135"/>
                <a:gd name="T15" fmla="*/ 143 h 241"/>
                <a:gd name="T16" fmla="*/ 36 w 135"/>
                <a:gd name="T17" fmla="*/ 143 h 241"/>
                <a:gd name="T18" fmla="*/ 36 w 135"/>
                <a:gd name="T19" fmla="*/ 241 h 241"/>
                <a:gd name="T20" fmla="*/ 0 w 135"/>
                <a:gd name="T21" fmla="*/ 241 h 241"/>
                <a:gd name="T22" fmla="*/ 0 w 135"/>
                <a:gd name="T23" fmla="*/ 0 h 241"/>
                <a:gd name="T24" fmla="*/ 41 w 135"/>
                <a:gd name="T25" fmla="*/ 0 h 241"/>
                <a:gd name="T26" fmla="*/ 87 w 135"/>
                <a:gd name="T27" fmla="*/ 4 h 241"/>
                <a:gd name="T28" fmla="*/ 114 w 135"/>
                <a:gd name="T29" fmla="*/ 20 h 241"/>
                <a:gd name="T30" fmla="*/ 135 w 135"/>
                <a:gd name="T31" fmla="*/ 71 h 241"/>
                <a:gd name="T32" fmla="*/ 113 w 135"/>
                <a:gd name="T33" fmla="*/ 124 h 241"/>
                <a:gd name="T34" fmla="*/ 53 w 135"/>
                <a:gd name="T35" fmla="*/ 143 h 241"/>
                <a:gd name="T36" fmla="*/ 36 w 135"/>
                <a:gd name="T37" fmla="*/ 14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241">
                  <a:moveTo>
                    <a:pt x="36" y="109"/>
                  </a:moveTo>
                  <a:lnTo>
                    <a:pt x="36" y="109"/>
                  </a:lnTo>
                  <a:lnTo>
                    <a:pt x="50" y="109"/>
                  </a:lnTo>
                  <a:cubicBezTo>
                    <a:pt x="83" y="109"/>
                    <a:pt x="100" y="96"/>
                    <a:pt x="100" y="71"/>
                  </a:cubicBezTo>
                  <a:cubicBezTo>
                    <a:pt x="100" y="46"/>
                    <a:pt x="83" y="33"/>
                    <a:pt x="48" y="33"/>
                  </a:cubicBezTo>
                  <a:lnTo>
                    <a:pt x="36" y="33"/>
                  </a:lnTo>
                  <a:lnTo>
                    <a:pt x="36" y="109"/>
                  </a:lnTo>
                  <a:close/>
                  <a:moveTo>
                    <a:pt x="36" y="143"/>
                  </a:moveTo>
                  <a:lnTo>
                    <a:pt x="36" y="143"/>
                  </a:lnTo>
                  <a:lnTo>
                    <a:pt x="36" y="241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41" y="0"/>
                  </a:lnTo>
                  <a:cubicBezTo>
                    <a:pt x="61" y="0"/>
                    <a:pt x="76" y="1"/>
                    <a:pt x="87" y="4"/>
                  </a:cubicBezTo>
                  <a:cubicBezTo>
                    <a:pt x="97" y="7"/>
                    <a:pt x="106" y="12"/>
                    <a:pt x="114" y="20"/>
                  </a:cubicBezTo>
                  <a:cubicBezTo>
                    <a:pt x="128" y="33"/>
                    <a:pt x="135" y="51"/>
                    <a:pt x="135" y="71"/>
                  </a:cubicBezTo>
                  <a:cubicBezTo>
                    <a:pt x="135" y="93"/>
                    <a:pt x="128" y="111"/>
                    <a:pt x="113" y="124"/>
                  </a:cubicBezTo>
                  <a:cubicBezTo>
                    <a:pt x="98" y="137"/>
                    <a:pt x="78" y="143"/>
                    <a:pt x="53" y="143"/>
                  </a:cubicBezTo>
                  <a:lnTo>
                    <a:pt x="36" y="1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9"/>
            <p:cNvSpPr>
              <a:spLocks noEditPoints="1"/>
            </p:cNvSpPr>
            <p:nvPr/>
          </p:nvSpPr>
          <p:spPr bwMode="auto">
            <a:xfrm>
              <a:off x="3397" y="1761"/>
              <a:ext cx="106" cy="199"/>
            </a:xfrm>
            <a:custGeom>
              <a:avLst/>
              <a:gdLst>
                <a:gd name="T0" fmla="*/ 36 w 156"/>
                <a:gd name="T1" fmla="*/ 111 h 241"/>
                <a:gd name="T2" fmla="*/ 36 w 156"/>
                <a:gd name="T3" fmla="*/ 111 h 241"/>
                <a:gd name="T4" fmla="*/ 47 w 156"/>
                <a:gd name="T5" fmla="*/ 111 h 241"/>
                <a:gd name="T6" fmla="*/ 99 w 156"/>
                <a:gd name="T7" fmla="*/ 71 h 241"/>
                <a:gd name="T8" fmla="*/ 49 w 156"/>
                <a:gd name="T9" fmla="*/ 34 h 241"/>
                <a:gd name="T10" fmla="*/ 36 w 156"/>
                <a:gd name="T11" fmla="*/ 34 h 241"/>
                <a:gd name="T12" fmla="*/ 36 w 156"/>
                <a:gd name="T13" fmla="*/ 111 h 241"/>
                <a:gd name="T14" fmla="*/ 81 w 156"/>
                <a:gd name="T15" fmla="*/ 138 h 241"/>
                <a:gd name="T16" fmla="*/ 81 w 156"/>
                <a:gd name="T17" fmla="*/ 138 h 241"/>
                <a:gd name="T18" fmla="*/ 156 w 156"/>
                <a:gd name="T19" fmla="*/ 241 h 241"/>
                <a:gd name="T20" fmla="*/ 111 w 156"/>
                <a:gd name="T21" fmla="*/ 241 h 241"/>
                <a:gd name="T22" fmla="*/ 42 w 156"/>
                <a:gd name="T23" fmla="*/ 142 h 241"/>
                <a:gd name="T24" fmla="*/ 36 w 156"/>
                <a:gd name="T25" fmla="*/ 142 h 241"/>
                <a:gd name="T26" fmla="*/ 36 w 156"/>
                <a:gd name="T27" fmla="*/ 241 h 241"/>
                <a:gd name="T28" fmla="*/ 0 w 156"/>
                <a:gd name="T29" fmla="*/ 241 h 241"/>
                <a:gd name="T30" fmla="*/ 0 w 156"/>
                <a:gd name="T31" fmla="*/ 0 h 241"/>
                <a:gd name="T32" fmla="*/ 42 w 156"/>
                <a:gd name="T33" fmla="*/ 0 h 241"/>
                <a:gd name="T34" fmla="*/ 111 w 156"/>
                <a:gd name="T35" fmla="*/ 18 h 241"/>
                <a:gd name="T36" fmla="*/ 135 w 156"/>
                <a:gd name="T37" fmla="*/ 71 h 241"/>
                <a:gd name="T38" fmla="*/ 120 w 156"/>
                <a:gd name="T39" fmla="*/ 115 h 241"/>
                <a:gd name="T40" fmla="*/ 81 w 156"/>
                <a:gd name="T41" fmla="*/ 13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6" h="241">
                  <a:moveTo>
                    <a:pt x="36" y="111"/>
                  </a:moveTo>
                  <a:lnTo>
                    <a:pt x="36" y="111"/>
                  </a:lnTo>
                  <a:lnTo>
                    <a:pt x="47" y="111"/>
                  </a:lnTo>
                  <a:cubicBezTo>
                    <a:pt x="82" y="111"/>
                    <a:pt x="99" y="97"/>
                    <a:pt x="99" y="71"/>
                  </a:cubicBezTo>
                  <a:cubicBezTo>
                    <a:pt x="99" y="46"/>
                    <a:pt x="82" y="34"/>
                    <a:pt x="49" y="34"/>
                  </a:cubicBezTo>
                  <a:lnTo>
                    <a:pt x="36" y="34"/>
                  </a:lnTo>
                  <a:lnTo>
                    <a:pt x="36" y="111"/>
                  </a:lnTo>
                  <a:close/>
                  <a:moveTo>
                    <a:pt x="81" y="138"/>
                  </a:moveTo>
                  <a:lnTo>
                    <a:pt x="81" y="138"/>
                  </a:lnTo>
                  <a:lnTo>
                    <a:pt x="156" y="241"/>
                  </a:lnTo>
                  <a:lnTo>
                    <a:pt x="111" y="241"/>
                  </a:lnTo>
                  <a:lnTo>
                    <a:pt x="42" y="142"/>
                  </a:lnTo>
                  <a:lnTo>
                    <a:pt x="36" y="142"/>
                  </a:lnTo>
                  <a:lnTo>
                    <a:pt x="36" y="241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42" y="0"/>
                  </a:lnTo>
                  <a:cubicBezTo>
                    <a:pt x="74" y="0"/>
                    <a:pt x="97" y="6"/>
                    <a:pt x="111" y="18"/>
                  </a:cubicBezTo>
                  <a:cubicBezTo>
                    <a:pt x="127" y="31"/>
                    <a:pt x="135" y="49"/>
                    <a:pt x="135" y="71"/>
                  </a:cubicBezTo>
                  <a:cubicBezTo>
                    <a:pt x="135" y="88"/>
                    <a:pt x="130" y="102"/>
                    <a:pt x="120" y="115"/>
                  </a:cubicBezTo>
                  <a:cubicBezTo>
                    <a:pt x="110" y="127"/>
                    <a:pt x="97" y="135"/>
                    <a:pt x="81" y="13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3528" y="1761"/>
              <a:ext cx="90" cy="199"/>
            </a:xfrm>
            <a:custGeom>
              <a:avLst/>
              <a:gdLst>
                <a:gd name="T0" fmla="*/ 133 w 133"/>
                <a:gd name="T1" fmla="*/ 34 h 241"/>
                <a:gd name="T2" fmla="*/ 133 w 133"/>
                <a:gd name="T3" fmla="*/ 34 h 241"/>
                <a:gd name="T4" fmla="*/ 37 w 133"/>
                <a:gd name="T5" fmla="*/ 34 h 241"/>
                <a:gd name="T6" fmla="*/ 37 w 133"/>
                <a:gd name="T7" fmla="*/ 92 h 241"/>
                <a:gd name="T8" fmla="*/ 130 w 133"/>
                <a:gd name="T9" fmla="*/ 92 h 241"/>
                <a:gd name="T10" fmla="*/ 130 w 133"/>
                <a:gd name="T11" fmla="*/ 126 h 241"/>
                <a:gd name="T12" fmla="*/ 37 w 133"/>
                <a:gd name="T13" fmla="*/ 126 h 241"/>
                <a:gd name="T14" fmla="*/ 37 w 133"/>
                <a:gd name="T15" fmla="*/ 207 h 241"/>
                <a:gd name="T16" fmla="*/ 133 w 133"/>
                <a:gd name="T17" fmla="*/ 207 h 241"/>
                <a:gd name="T18" fmla="*/ 133 w 133"/>
                <a:gd name="T19" fmla="*/ 241 h 241"/>
                <a:gd name="T20" fmla="*/ 0 w 133"/>
                <a:gd name="T21" fmla="*/ 241 h 241"/>
                <a:gd name="T22" fmla="*/ 0 w 133"/>
                <a:gd name="T23" fmla="*/ 0 h 241"/>
                <a:gd name="T24" fmla="*/ 133 w 133"/>
                <a:gd name="T25" fmla="*/ 0 h 241"/>
                <a:gd name="T26" fmla="*/ 133 w 133"/>
                <a:gd name="T27" fmla="*/ 3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241">
                  <a:moveTo>
                    <a:pt x="133" y="34"/>
                  </a:moveTo>
                  <a:lnTo>
                    <a:pt x="133" y="34"/>
                  </a:lnTo>
                  <a:lnTo>
                    <a:pt x="37" y="34"/>
                  </a:lnTo>
                  <a:lnTo>
                    <a:pt x="37" y="92"/>
                  </a:lnTo>
                  <a:lnTo>
                    <a:pt x="130" y="92"/>
                  </a:lnTo>
                  <a:lnTo>
                    <a:pt x="130" y="126"/>
                  </a:lnTo>
                  <a:lnTo>
                    <a:pt x="37" y="126"/>
                  </a:lnTo>
                  <a:lnTo>
                    <a:pt x="37" y="207"/>
                  </a:lnTo>
                  <a:lnTo>
                    <a:pt x="133" y="207"/>
                  </a:lnTo>
                  <a:lnTo>
                    <a:pt x="133" y="241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133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3651" y="1747"/>
              <a:ext cx="144" cy="225"/>
            </a:xfrm>
            <a:custGeom>
              <a:avLst/>
              <a:gdLst>
                <a:gd name="T0" fmla="*/ 0 w 212"/>
                <a:gd name="T1" fmla="*/ 258 h 273"/>
                <a:gd name="T2" fmla="*/ 0 w 212"/>
                <a:gd name="T3" fmla="*/ 258 h 273"/>
                <a:gd name="T4" fmla="*/ 0 w 212"/>
                <a:gd name="T5" fmla="*/ 0 h 273"/>
                <a:gd name="T6" fmla="*/ 176 w 212"/>
                <a:gd name="T7" fmla="*/ 184 h 273"/>
                <a:gd name="T8" fmla="*/ 176 w 212"/>
                <a:gd name="T9" fmla="*/ 17 h 273"/>
                <a:gd name="T10" fmla="*/ 212 w 212"/>
                <a:gd name="T11" fmla="*/ 17 h 273"/>
                <a:gd name="T12" fmla="*/ 212 w 212"/>
                <a:gd name="T13" fmla="*/ 273 h 273"/>
                <a:gd name="T14" fmla="*/ 37 w 212"/>
                <a:gd name="T15" fmla="*/ 89 h 273"/>
                <a:gd name="T16" fmla="*/ 37 w 212"/>
                <a:gd name="T17" fmla="*/ 258 h 273"/>
                <a:gd name="T18" fmla="*/ 0 w 212"/>
                <a:gd name="T19" fmla="*/ 25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73">
                  <a:moveTo>
                    <a:pt x="0" y="258"/>
                  </a:moveTo>
                  <a:lnTo>
                    <a:pt x="0" y="258"/>
                  </a:lnTo>
                  <a:lnTo>
                    <a:pt x="0" y="0"/>
                  </a:lnTo>
                  <a:lnTo>
                    <a:pt x="176" y="184"/>
                  </a:lnTo>
                  <a:lnTo>
                    <a:pt x="176" y="17"/>
                  </a:lnTo>
                  <a:lnTo>
                    <a:pt x="212" y="17"/>
                  </a:lnTo>
                  <a:lnTo>
                    <a:pt x="212" y="273"/>
                  </a:lnTo>
                  <a:lnTo>
                    <a:pt x="37" y="89"/>
                  </a:lnTo>
                  <a:lnTo>
                    <a:pt x="37" y="258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3817" y="1761"/>
              <a:ext cx="100" cy="199"/>
            </a:xfrm>
            <a:custGeom>
              <a:avLst/>
              <a:gdLst>
                <a:gd name="T0" fmla="*/ 92 w 147"/>
                <a:gd name="T1" fmla="*/ 34 h 241"/>
                <a:gd name="T2" fmla="*/ 92 w 147"/>
                <a:gd name="T3" fmla="*/ 34 h 241"/>
                <a:gd name="T4" fmla="*/ 92 w 147"/>
                <a:gd name="T5" fmla="*/ 241 h 241"/>
                <a:gd name="T6" fmla="*/ 55 w 147"/>
                <a:gd name="T7" fmla="*/ 241 h 241"/>
                <a:gd name="T8" fmla="*/ 55 w 147"/>
                <a:gd name="T9" fmla="*/ 34 h 241"/>
                <a:gd name="T10" fmla="*/ 0 w 147"/>
                <a:gd name="T11" fmla="*/ 34 h 241"/>
                <a:gd name="T12" fmla="*/ 0 w 147"/>
                <a:gd name="T13" fmla="*/ 0 h 241"/>
                <a:gd name="T14" fmla="*/ 147 w 147"/>
                <a:gd name="T15" fmla="*/ 0 h 241"/>
                <a:gd name="T16" fmla="*/ 147 w 147"/>
                <a:gd name="T17" fmla="*/ 34 h 241"/>
                <a:gd name="T18" fmla="*/ 92 w 147"/>
                <a:gd name="T19" fmla="*/ 3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241">
                  <a:moveTo>
                    <a:pt x="92" y="34"/>
                  </a:moveTo>
                  <a:lnTo>
                    <a:pt x="92" y="34"/>
                  </a:lnTo>
                  <a:lnTo>
                    <a:pt x="92" y="241"/>
                  </a:lnTo>
                  <a:lnTo>
                    <a:pt x="55" y="241"/>
                  </a:lnTo>
                  <a:lnTo>
                    <a:pt x="55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147" y="0"/>
                  </a:lnTo>
                  <a:lnTo>
                    <a:pt x="147" y="34"/>
                  </a:lnTo>
                  <a:lnTo>
                    <a:pt x="92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3939" y="1761"/>
              <a:ext cx="25" cy="199"/>
            </a:xfrm>
            <a:custGeom>
              <a:avLst/>
              <a:gdLst>
                <a:gd name="T0" fmla="*/ 36 w 36"/>
                <a:gd name="T1" fmla="*/ 241 h 241"/>
                <a:gd name="T2" fmla="*/ 36 w 36"/>
                <a:gd name="T3" fmla="*/ 241 h 241"/>
                <a:gd name="T4" fmla="*/ 0 w 36"/>
                <a:gd name="T5" fmla="*/ 241 h 241"/>
                <a:gd name="T6" fmla="*/ 0 w 36"/>
                <a:gd name="T7" fmla="*/ 0 h 241"/>
                <a:gd name="T8" fmla="*/ 36 w 36"/>
                <a:gd name="T9" fmla="*/ 0 h 241"/>
                <a:gd name="T10" fmla="*/ 36 w 36"/>
                <a:gd name="T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41">
                  <a:moveTo>
                    <a:pt x="36" y="241"/>
                  </a:moveTo>
                  <a:lnTo>
                    <a:pt x="36" y="241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2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3995" y="1757"/>
              <a:ext cx="129" cy="206"/>
            </a:xfrm>
            <a:custGeom>
              <a:avLst/>
              <a:gdLst>
                <a:gd name="T0" fmla="*/ 190 w 190"/>
                <a:gd name="T1" fmla="*/ 18 h 250"/>
                <a:gd name="T2" fmla="*/ 190 w 190"/>
                <a:gd name="T3" fmla="*/ 18 h 250"/>
                <a:gd name="T4" fmla="*/ 190 w 190"/>
                <a:gd name="T5" fmla="*/ 61 h 250"/>
                <a:gd name="T6" fmla="*/ 125 w 190"/>
                <a:gd name="T7" fmla="*/ 34 h 250"/>
                <a:gd name="T8" fmla="*/ 62 w 190"/>
                <a:gd name="T9" fmla="*/ 61 h 250"/>
                <a:gd name="T10" fmla="*/ 37 w 190"/>
                <a:gd name="T11" fmla="*/ 126 h 250"/>
                <a:gd name="T12" fmla="*/ 62 w 190"/>
                <a:gd name="T13" fmla="*/ 190 h 250"/>
                <a:gd name="T14" fmla="*/ 125 w 190"/>
                <a:gd name="T15" fmla="*/ 216 h 250"/>
                <a:gd name="T16" fmla="*/ 158 w 190"/>
                <a:gd name="T17" fmla="*/ 210 h 250"/>
                <a:gd name="T18" fmla="*/ 173 w 190"/>
                <a:gd name="T19" fmla="*/ 202 h 250"/>
                <a:gd name="T20" fmla="*/ 190 w 190"/>
                <a:gd name="T21" fmla="*/ 189 h 250"/>
                <a:gd name="T22" fmla="*/ 190 w 190"/>
                <a:gd name="T23" fmla="*/ 233 h 250"/>
                <a:gd name="T24" fmla="*/ 125 w 190"/>
                <a:gd name="T25" fmla="*/ 250 h 250"/>
                <a:gd name="T26" fmla="*/ 36 w 190"/>
                <a:gd name="T27" fmla="*/ 214 h 250"/>
                <a:gd name="T28" fmla="*/ 0 w 190"/>
                <a:gd name="T29" fmla="*/ 126 h 250"/>
                <a:gd name="T30" fmla="*/ 30 w 190"/>
                <a:gd name="T31" fmla="*/ 44 h 250"/>
                <a:gd name="T32" fmla="*/ 127 w 190"/>
                <a:gd name="T33" fmla="*/ 0 h 250"/>
                <a:gd name="T34" fmla="*/ 190 w 190"/>
                <a:gd name="T35" fmla="*/ 1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0" h="250">
                  <a:moveTo>
                    <a:pt x="190" y="18"/>
                  </a:moveTo>
                  <a:lnTo>
                    <a:pt x="190" y="18"/>
                  </a:lnTo>
                  <a:lnTo>
                    <a:pt x="190" y="61"/>
                  </a:lnTo>
                  <a:cubicBezTo>
                    <a:pt x="169" y="43"/>
                    <a:pt x="147" y="34"/>
                    <a:pt x="125" y="34"/>
                  </a:cubicBezTo>
                  <a:cubicBezTo>
                    <a:pt x="100" y="34"/>
                    <a:pt x="79" y="43"/>
                    <a:pt x="62" y="61"/>
                  </a:cubicBezTo>
                  <a:cubicBezTo>
                    <a:pt x="45" y="79"/>
                    <a:pt x="37" y="101"/>
                    <a:pt x="37" y="126"/>
                  </a:cubicBezTo>
                  <a:cubicBezTo>
                    <a:pt x="37" y="151"/>
                    <a:pt x="45" y="173"/>
                    <a:pt x="62" y="190"/>
                  </a:cubicBezTo>
                  <a:cubicBezTo>
                    <a:pt x="79" y="208"/>
                    <a:pt x="100" y="216"/>
                    <a:pt x="125" y="216"/>
                  </a:cubicBezTo>
                  <a:cubicBezTo>
                    <a:pt x="138" y="216"/>
                    <a:pt x="149" y="214"/>
                    <a:pt x="158" y="210"/>
                  </a:cubicBezTo>
                  <a:cubicBezTo>
                    <a:pt x="163" y="208"/>
                    <a:pt x="168" y="205"/>
                    <a:pt x="173" y="202"/>
                  </a:cubicBezTo>
                  <a:cubicBezTo>
                    <a:pt x="179" y="198"/>
                    <a:pt x="184" y="194"/>
                    <a:pt x="190" y="189"/>
                  </a:cubicBezTo>
                  <a:lnTo>
                    <a:pt x="190" y="233"/>
                  </a:lnTo>
                  <a:cubicBezTo>
                    <a:pt x="169" y="245"/>
                    <a:pt x="148" y="250"/>
                    <a:pt x="125" y="250"/>
                  </a:cubicBezTo>
                  <a:cubicBezTo>
                    <a:pt x="90" y="250"/>
                    <a:pt x="61" y="238"/>
                    <a:pt x="36" y="214"/>
                  </a:cubicBezTo>
                  <a:cubicBezTo>
                    <a:pt x="12" y="190"/>
                    <a:pt x="0" y="161"/>
                    <a:pt x="0" y="126"/>
                  </a:cubicBezTo>
                  <a:cubicBezTo>
                    <a:pt x="0" y="96"/>
                    <a:pt x="10" y="68"/>
                    <a:pt x="30" y="44"/>
                  </a:cubicBezTo>
                  <a:cubicBezTo>
                    <a:pt x="55" y="15"/>
                    <a:pt x="88" y="0"/>
                    <a:pt x="127" y="0"/>
                  </a:cubicBezTo>
                  <a:cubicBezTo>
                    <a:pt x="149" y="0"/>
                    <a:pt x="170" y="6"/>
                    <a:pt x="190" y="1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4155" y="1761"/>
              <a:ext cx="90" cy="199"/>
            </a:xfrm>
            <a:custGeom>
              <a:avLst/>
              <a:gdLst>
                <a:gd name="T0" fmla="*/ 133 w 133"/>
                <a:gd name="T1" fmla="*/ 34 h 241"/>
                <a:gd name="T2" fmla="*/ 133 w 133"/>
                <a:gd name="T3" fmla="*/ 34 h 241"/>
                <a:gd name="T4" fmla="*/ 37 w 133"/>
                <a:gd name="T5" fmla="*/ 34 h 241"/>
                <a:gd name="T6" fmla="*/ 37 w 133"/>
                <a:gd name="T7" fmla="*/ 92 h 241"/>
                <a:gd name="T8" fmla="*/ 131 w 133"/>
                <a:gd name="T9" fmla="*/ 92 h 241"/>
                <a:gd name="T10" fmla="*/ 131 w 133"/>
                <a:gd name="T11" fmla="*/ 126 h 241"/>
                <a:gd name="T12" fmla="*/ 37 w 133"/>
                <a:gd name="T13" fmla="*/ 126 h 241"/>
                <a:gd name="T14" fmla="*/ 37 w 133"/>
                <a:gd name="T15" fmla="*/ 207 h 241"/>
                <a:gd name="T16" fmla="*/ 133 w 133"/>
                <a:gd name="T17" fmla="*/ 207 h 241"/>
                <a:gd name="T18" fmla="*/ 133 w 133"/>
                <a:gd name="T19" fmla="*/ 241 h 241"/>
                <a:gd name="T20" fmla="*/ 0 w 133"/>
                <a:gd name="T21" fmla="*/ 241 h 241"/>
                <a:gd name="T22" fmla="*/ 0 w 133"/>
                <a:gd name="T23" fmla="*/ 0 h 241"/>
                <a:gd name="T24" fmla="*/ 133 w 133"/>
                <a:gd name="T25" fmla="*/ 0 h 241"/>
                <a:gd name="T26" fmla="*/ 133 w 133"/>
                <a:gd name="T27" fmla="*/ 3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241">
                  <a:moveTo>
                    <a:pt x="133" y="34"/>
                  </a:moveTo>
                  <a:lnTo>
                    <a:pt x="133" y="34"/>
                  </a:lnTo>
                  <a:lnTo>
                    <a:pt x="37" y="34"/>
                  </a:lnTo>
                  <a:lnTo>
                    <a:pt x="37" y="92"/>
                  </a:lnTo>
                  <a:lnTo>
                    <a:pt x="131" y="92"/>
                  </a:lnTo>
                  <a:lnTo>
                    <a:pt x="131" y="126"/>
                  </a:lnTo>
                  <a:lnTo>
                    <a:pt x="37" y="126"/>
                  </a:lnTo>
                  <a:lnTo>
                    <a:pt x="37" y="207"/>
                  </a:lnTo>
                  <a:lnTo>
                    <a:pt x="133" y="207"/>
                  </a:lnTo>
                  <a:lnTo>
                    <a:pt x="133" y="241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133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4270" y="1757"/>
              <a:ext cx="105" cy="206"/>
            </a:xfrm>
            <a:custGeom>
              <a:avLst/>
              <a:gdLst>
                <a:gd name="T0" fmla="*/ 149 w 155"/>
                <a:gd name="T1" fmla="*/ 41 h 250"/>
                <a:gd name="T2" fmla="*/ 149 w 155"/>
                <a:gd name="T3" fmla="*/ 41 h 250"/>
                <a:gd name="T4" fmla="*/ 119 w 155"/>
                <a:gd name="T5" fmla="*/ 58 h 250"/>
                <a:gd name="T6" fmla="*/ 103 w 155"/>
                <a:gd name="T7" fmla="*/ 39 h 250"/>
                <a:gd name="T8" fmla="*/ 83 w 155"/>
                <a:gd name="T9" fmla="*/ 34 h 250"/>
                <a:gd name="T10" fmla="*/ 58 w 155"/>
                <a:gd name="T11" fmla="*/ 43 h 250"/>
                <a:gd name="T12" fmla="*/ 48 w 155"/>
                <a:gd name="T13" fmla="*/ 64 h 250"/>
                <a:gd name="T14" fmla="*/ 74 w 155"/>
                <a:gd name="T15" fmla="*/ 93 h 250"/>
                <a:gd name="T16" fmla="*/ 98 w 155"/>
                <a:gd name="T17" fmla="*/ 103 h 250"/>
                <a:gd name="T18" fmla="*/ 141 w 155"/>
                <a:gd name="T19" fmla="*/ 132 h 250"/>
                <a:gd name="T20" fmla="*/ 155 w 155"/>
                <a:gd name="T21" fmla="*/ 174 h 250"/>
                <a:gd name="T22" fmla="*/ 133 w 155"/>
                <a:gd name="T23" fmla="*/ 229 h 250"/>
                <a:gd name="T24" fmla="*/ 77 w 155"/>
                <a:gd name="T25" fmla="*/ 250 h 250"/>
                <a:gd name="T26" fmla="*/ 25 w 155"/>
                <a:gd name="T27" fmla="*/ 232 h 250"/>
                <a:gd name="T28" fmla="*/ 0 w 155"/>
                <a:gd name="T29" fmla="*/ 179 h 250"/>
                <a:gd name="T30" fmla="*/ 37 w 155"/>
                <a:gd name="T31" fmla="*/ 171 h 250"/>
                <a:gd name="T32" fmla="*/ 46 w 155"/>
                <a:gd name="T33" fmla="*/ 201 h 250"/>
                <a:gd name="T34" fmla="*/ 79 w 155"/>
                <a:gd name="T35" fmla="*/ 216 h 250"/>
                <a:gd name="T36" fmla="*/ 107 w 155"/>
                <a:gd name="T37" fmla="*/ 205 h 250"/>
                <a:gd name="T38" fmla="*/ 118 w 155"/>
                <a:gd name="T39" fmla="*/ 176 h 250"/>
                <a:gd name="T40" fmla="*/ 116 w 155"/>
                <a:gd name="T41" fmla="*/ 163 h 250"/>
                <a:gd name="T42" fmla="*/ 110 w 155"/>
                <a:gd name="T43" fmla="*/ 152 h 250"/>
                <a:gd name="T44" fmla="*/ 99 w 155"/>
                <a:gd name="T45" fmla="*/ 143 h 250"/>
                <a:gd name="T46" fmla="*/ 84 w 155"/>
                <a:gd name="T47" fmla="*/ 135 h 250"/>
                <a:gd name="T48" fmla="*/ 60 w 155"/>
                <a:gd name="T49" fmla="*/ 125 h 250"/>
                <a:gd name="T50" fmla="*/ 11 w 155"/>
                <a:gd name="T51" fmla="*/ 64 h 250"/>
                <a:gd name="T52" fmla="*/ 32 w 155"/>
                <a:gd name="T53" fmla="*/ 19 h 250"/>
                <a:gd name="T54" fmla="*/ 83 w 155"/>
                <a:gd name="T55" fmla="*/ 0 h 250"/>
                <a:gd name="T56" fmla="*/ 149 w 155"/>
                <a:gd name="T57" fmla="*/ 4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5" h="250">
                  <a:moveTo>
                    <a:pt x="149" y="41"/>
                  </a:moveTo>
                  <a:lnTo>
                    <a:pt x="149" y="41"/>
                  </a:lnTo>
                  <a:lnTo>
                    <a:pt x="119" y="58"/>
                  </a:lnTo>
                  <a:cubicBezTo>
                    <a:pt x="114" y="49"/>
                    <a:pt x="108" y="42"/>
                    <a:pt x="103" y="39"/>
                  </a:cubicBezTo>
                  <a:cubicBezTo>
                    <a:pt x="98" y="36"/>
                    <a:pt x="91" y="34"/>
                    <a:pt x="83" y="34"/>
                  </a:cubicBezTo>
                  <a:cubicBezTo>
                    <a:pt x="73" y="34"/>
                    <a:pt x="65" y="37"/>
                    <a:pt x="58" y="43"/>
                  </a:cubicBezTo>
                  <a:cubicBezTo>
                    <a:pt x="51" y="49"/>
                    <a:pt x="48" y="56"/>
                    <a:pt x="48" y="64"/>
                  </a:cubicBezTo>
                  <a:cubicBezTo>
                    <a:pt x="48" y="76"/>
                    <a:pt x="57" y="86"/>
                    <a:pt x="74" y="93"/>
                  </a:cubicBezTo>
                  <a:lnTo>
                    <a:pt x="98" y="103"/>
                  </a:lnTo>
                  <a:cubicBezTo>
                    <a:pt x="118" y="111"/>
                    <a:pt x="132" y="120"/>
                    <a:pt x="141" y="132"/>
                  </a:cubicBezTo>
                  <a:cubicBezTo>
                    <a:pt x="150" y="143"/>
                    <a:pt x="155" y="157"/>
                    <a:pt x="155" y="174"/>
                  </a:cubicBezTo>
                  <a:cubicBezTo>
                    <a:pt x="155" y="196"/>
                    <a:pt x="147" y="214"/>
                    <a:pt x="133" y="229"/>
                  </a:cubicBezTo>
                  <a:cubicBezTo>
                    <a:pt x="118" y="243"/>
                    <a:pt x="99" y="250"/>
                    <a:pt x="77" y="250"/>
                  </a:cubicBezTo>
                  <a:cubicBezTo>
                    <a:pt x="56" y="250"/>
                    <a:pt x="39" y="244"/>
                    <a:pt x="25" y="232"/>
                  </a:cubicBezTo>
                  <a:cubicBezTo>
                    <a:pt x="12" y="219"/>
                    <a:pt x="3" y="202"/>
                    <a:pt x="0" y="179"/>
                  </a:cubicBezTo>
                  <a:lnTo>
                    <a:pt x="37" y="171"/>
                  </a:lnTo>
                  <a:cubicBezTo>
                    <a:pt x="39" y="186"/>
                    <a:pt x="42" y="195"/>
                    <a:pt x="46" y="201"/>
                  </a:cubicBezTo>
                  <a:cubicBezTo>
                    <a:pt x="53" y="211"/>
                    <a:pt x="64" y="216"/>
                    <a:pt x="79" y="216"/>
                  </a:cubicBezTo>
                  <a:cubicBezTo>
                    <a:pt x="90" y="216"/>
                    <a:pt x="99" y="213"/>
                    <a:pt x="107" y="205"/>
                  </a:cubicBezTo>
                  <a:cubicBezTo>
                    <a:pt x="114" y="197"/>
                    <a:pt x="118" y="188"/>
                    <a:pt x="118" y="176"/>
                  </a:cubicBezTo>
                  <a:cubicBezTo>
                    <a:pt x="118" y="171"/>
                    <a:pt x="117" y="167"/>
                    <a:pt x="116" y="163"/>
                  </a:cubicBezTo>
                  <a:cubicBezTo>
                    <a:pt x="115" y="159"/>
                    <a:pt x="113" y="156"/>
                    <a:pt x="110" y="152"/>
                  </a:cubicBezTo>
                  <a:cubicBezTo>
                    <a:pt x="107" y="149"/>
                    <a:pt x="104" y="146"/>
                    <a:pt x="99" y="143"/>
                  </a:cubicBezTo>
                  <a:cubicBezTo>
                    <a:pt x="95" y="140"/>
                    <a:pt x="90" y="138"/>
                    <a:pt x="84" y="135"/>
                  </a:cubicBezTo>
                  <a:lnTo>
                    <a:pt x="60" y="125"/>
                  </a:lnTo>
                  <a:cubicBezTo>
                    <a:pt x="27" y="111"/>
                    <a:pt x="11" y="91"/>
                    <a:pt x="11" y="64"/>
                  </a:cubicBezTo>
                  <a:cubicBezTo>
                    <a:pt x="11" y="46"/>
                    <a:pt x="18" y="31"/>
                    <a:pt x="32" y="19"/>
                  </a:cubicBezTo>
                  <a:cubicBezTo>
                    <a:pt x="46" y="6"/>
                    <a:pt x="63" y="0"/>
                    <a:pt x="83" y="0"/>
                  </a:cubicBezTo>
                  <a:cubicBezTo>
                    <a:pt x="111" y="0"/>
                    <a:pt x="133" y="14"/>
                    <a:pt x="149" y="4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4405" y="1761"/>
              <a:ext cx="120" cy="199"/>
            </a:xfrm>
            <a:custGeom>
              <a:avLst/>
              <a:gdLst>
                <a:gd name="T0" fmla="*/ 36 w 177"/>
                <a:gd name="T1" fmla="*/ 94 h 241"/>
                <a:gd name="T2" fmla="*/ 36 w 177"/>
                <a:gd name="T3" fmla="*/ 94 h 241"/>
                <a:gd name="T4" fmla="*/ 140 w 177"/>
                <a:gd name="T5" fmla="*/ 94 h 241"/>
                <a:gd name="T6" fmla="*/ 140 w 177"/>
                <a:gd name="T7" fmla="*/ 0 h 241"/>
                <a:gd name="T8" fmla="*/ 177 w 177"/>
                <a:gd name="T9" fmla="*/ 0 h 241"/>
                <a:gd name="T10" fmla="*/ 177 w 177"/>
                <a:gd name="T11" fmla="*/ 241 h 241"/>
                <a:gd name="T12" fmla="*/ 140 w 177"/>
                <a:gd name="T13" fmla="*/ 241 h 241"/>
                <a:gd name="T14" fmla="*/ 140 w 177"/>
                <a:gd name="T15" fmla="*/ 128 h 241"/>
                <a:gd name="T16" fmla="*/ 36 w 177"/>
                <a:gd name="T17" fmla="*/ 128 h 241"/>
                <a:gd name="T18" fmla="*/ 36 w 177"/>
                <a:gd name="T19" fmla="*/ 241 h 241"/>
                <a:gd name="T20" fmla="*/ 0 w 177"/>
                <a:gd name="T21" fmla="*/ 241 h 241"/>
                <a:gd name="T22" fmla="*/ 0 w 177"/>
                <a:gd name="T23" fmla="*/ 0 h 241"/>
                <a:gd name="T24" fmla="*/ 36 w 177"/>
                <a:gd name="T25" fmla="*/ 0 h 241"/>
                <a:gd name="T26" fmla="*/ 36 w 177"/>
                <a:gd name="T27" fmla="*/ 9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7" h="241">
                  <a:moveTo>
                    <a:pt x="36" y="94"/>
                  </a:moveTo>
                  <a:lnTo>
                    <a:pt x="36" y="94"/>
                  </a:lnTo>
                  <a:lnTo>
                    <a:pt x="140" y="94"/>
                  </a:lnTo>
                  <a:lnTo>
                    <a:pt x="140" y="0"/>
                  </a:lnTo>
                  <a:lnTo>
                    <a:pt x="177" y="0"/>
                  </a:lnTo>
                  <a:lnTo>
                    <a:pt x="177" y="241"/>
                  </a:lnTo>
                  <a:lnTo>
                    <a:pt x="140" y="241"/>
                  </a:lnTo>
                  <a:lnTo>
                    <a:pt x="140" y="128"/>
                  </a:lnTo>
                  <a:lnTo>
                    <a:pt x="36" y="128"/>
                  </a:lnTo>
                  <a:lnTo>
                    <a:pt x="36" y="241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4564" y="1761"/>
              <a:ext cx="25" cy="199"/>
            </a:xfrm>
            <a:custGeom>
              <a:avLst/>
              <a:gdLst>
                <a:gd name="T0" fmla="*/ 37 w 37"/>
                <a:gd name="T1" fmla="*/ 241 h 241"/>
                <a:gd name="T2" fmla="*/ 37 w 37"/>
                <a:gd name="T3" fmla="*/ 241 h 241"/>
                <a:gd name="T4" fmla="*/ 0 w 37"/>
                <a:gd name="T5" fmla="*/ 241 h 241"/>
                <a:gd name="T6" fmla="*/ 0 w 37"/>
                <a:gd name="T7" fmla="*/ 0 h 241"/>
                <a:gd name="T8" fmla="*/ 37 w 37"/>
                <a:gd name="T9" fmla="*/ 0 h 241"/>
                <a:gd name="T10" fmla="*/ 37 w 37"/>
                <a:gd name="T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41">
                  <a:moveTo>
                    <a:pt x="37" y="241"/>
                  </a:moveTo>
                  <a:lnTo>
                    <a:pt x="37" y="241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4628" y="1761"/>
              <a:ext cx="92" cy="199"/>
            </a:xfrm>
            <a:custGeom>
              <a:avLst/>
              <a:gdLst>
                <a:gd name="T0" fmla="*/ 36 w 135"/>
                <a:gd name="T1" fmla="*/ 109 h 241"/>
                <a:gd name="T2" fmla="*/ 36 w 135"/>
                <a:gd name="T3" fmla="*/ 109 h 241"/>
                <a:gd name="T4" fmla="*/ 50 w 135"/>
                <a:gd name="T5" fmla="*/ 109 h 241"/>
                <a:gd name="T6" fmla="*/ 100 w 135"/>
                <a:gd name="T7" fmla="*/ 71 h 241"/>
                <a:gd name="T8" fmla="*/ 48 w 135"/>
                <a:gd name="T9" fmla="*/ 33 h 241"/>
                <a:gd name="T10" fmla="*/ 36 w 135"/>
                <a:gd name="T11" fmla="*/ 33 h 241"/>
                <a:gd name="T12" fmla="*/ 36 w 135"/>
                <a:gd name="T13" fmla="*/ 109 h 241"/>
                <a:gd name="T14" fmla="*/ 36 w 135"/>
                <a:gd name="T15" fmla="*/ 143 h 241"/>
                <a:gd name="T16" fmla="*/ 36 w 135"/>
                <a:gd name="T17" fmla="*/ 143 h 241"/>
                <a:gd name="T18" fmla="*/ 36 w 135"/>
                <a:gd name="T19" fmla="*/ 241 h 241"/>
                <a:gd name="T20" fmla="*/ 0 w 135"/>
                <a:gd name="T21" fmla="*/ 241 h 241"/>
                <a:gd name="T22" fmla="*/ 0 w 135"/>
                <a:gd name="T23" fmla="*/ 0 h 241"/>
                <a:gd name="T24" fmla="*/ 41 w 135"/>
                <a:gd name="T25" fmla="*/ 0 h 241"/>
                <a:gd name="T26" fmla="*/ 87 w 135"/>
                <a:gd name="T27" fmla="*/ 4 h 241"/>
                <a:gd name="T28" fmla="*/ 114 w 135"/>
                <a:gd name="T29" fmla="*/ 20 h 241"/>
                <a:gd name="T30" fmla="*/ 135 w 135"/>
                <a:gd name="T31" fmla="*/ 71 h 241"/>
                <a:gd name="T32" fmla="*/ 113 w 135"/>
                <a:gd name="T33" fmla="*/ 124 h 241"/>
                <a:gd name="T34" fmla="*/ 53 w 135"/>
                <a:gd name="T35" fmla="*/ 143 h 241"/>
                <a:gd name="T36" fmla="*/ 36 w 135"/>
                <a:gd name="T37" fmla="*/ 14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241">
                  <a:moveTo>
                    <a:pt x="36" y="109"/>
                  </a:moveTo>
                  <a:lnTo>
                    <a:pt x="36" y="109"/>
                  </a:lnTo>
                  <a:lnTo>
                    <a:pt x="50" y="109"/>
                  </a:lnTo>
                  <a:cubicBezTo>
                    <a:pt x="83" y="109"/>
                    <a:pt x="100" y="96"/>
                    <a:pt x="100" y="71"/>
                  </a:cubicBezTo>
                  <a:cubicBezTo>
                    <a:pt x="100" y="46"/>
                    <a:pt x="83" y="33"/>
                    <a:pt x="48" y="33"/>
                  </a:cubicBezTo>
                  <a:lnTo>
                    <a:pt x="36" y="33"/>
                  </a:lnTo>
                  <a:lnTo>
                    <a:pt x="36" y="109"/>
                  </a:lnTo>
                  <a:close/>
                  <a:moveTo>
                    <a:pt x="36" y="143"/>
                  </a:moveTo>
                  <a:lnTo>
                    <a:pt x="36" y="143"/>
                  </a:lnTo>
                  <a:lnTo>
                    <a:pt x="36" y="241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41" y="0"/>
                  </a:lnTo>
                  <a:cubicBezTo>
                    <a:pt x="61" y="0"/>
                    <a:pt x="77" y="1"/>
                    <a:pt x="87" y="4"/>
                  </a:cubicBezTo>
                  <a:cubicBezTo>
                    <a:pt x="97" y="7"/>
                    <a:pt x="106" y="12"/>
                    <a:pt x="114" y="20"/>
                  </a:cubicBezTo>
                  <a:cubicBezTo>
                    <a:pt x="128" y="33"/>
                    <a:pt x="135" y="51"/>
                    <a:pt x="135" y="71"/>
                  </a:cubicBezTo>
                  <a:cubicBezTo>
                    <a:pt x="135" y="93"/>
                    <a:pt x="128" y="111"/>
                    <a:pt x="113" y="124"/>
                  </a:cubicBezTo>
                  <a:cubicBezTo>
                    <a:pt x="98" y="137"/>
                    <a:pt x="78" y="143"/>
                    <a:pt x="53" y="143"/>
                  </a:cubicBezTo>
                  <a:lnTo>
                    <a:pt x="36" y="1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4738" y="1757"/>
              <a:ext cx="104" cy="206"/>
            </a:xfrm>
            <a:custGeom>
              <a:avLst/>
              <a:gdLst>
                <a:gd name="T0" fmla="*/ 148 w 154"/>
                <a:gd name="T1" fmla="*/ 41 h 250"/>
                <a:gd name="T2" fmla="*/ 148 w 154"/>
                <a:gd name="T3" fmla="*/ 41 h 250"/>
                <a:gd name="T4" fmla="*/ 118 w 154"/>
                <a:gd name="T5" fmla="*/ 58 h 250"/>
                <a:gd name="T6" fmla="*/ 103 w 154"/>
                <a:gd name="T7" fmla="*/ 39 h 250"/>
                <a:gd name="T8" fmla="*/ 83 w 154"/>
                <a:gd name="T9" fmla="*/ 34 h 250"/>
                <a:gd name="T10" fmla="*/ 57 w 154"/>
                <a:gd name="T11" fmla="*/ 43 h 250"/>
                <a:gd name="T12" fmla="*/ 47 w 154"/>
                <a:gd name="T13" fmla="*/ 64 h 250"/>
                <a:gd name="T14" fmla="*/ 74 w 154"/>
                <a:gd name="T15" fmla="*/ 93 h 250"/>
                <a:gd name="T16" fmla="*/ 98 w 154"/>
                <a:gd name="T17" fmla="*/ 103 h 250"/>
                <a:gd name="T18" fmla="*/ 141 w 154"/>
                <a:gd name="T19" fmla="*/ 132 h 250"/>
                <a:gd name="T20" fmla="*/ 154 w 154"/>
                <a:gd name="T21" fmla="*/ 174 h 250"/>
                <a:gd name="T22" fmla="*/ 132 w 154"/>
                <a:gd name="T23" fmla="*/ 229 h 250"/>
                <a:gd name="T24" fmla="*/ 77 w 154"/>
                <a:gd name="T25" fmla="*/ 250 h 250"/>
                <a:gd name="T26" fmla="*/ 25 w 154"/>
                <a:gd name="T27" fmla="*/ 232 h 250"/>
                <a:gd name="T28" fmla="*/ 0 w 154"/>
                <a:gd name="T29" fmla="*/ 179 h 250"/>
                <a:gd name="T30" fmla="*/ 36 w 154"/>
                <a:gd name="T31" fmla="*/ 171 h 250"/>
                <a:gd name="T32" fmla="*/ 45 w 154"/>
                <a:gd name="T33" fmla="*/ 201 h 250"/>
                <a:gd name="T34" fmla="*/ 78 w 154"/>
                <a:gd name="T35" fmla="*/ 216 h 250"/>
                <a:gd name="T36" fmla="*/ 106 w 154"/>
                <a:gd name="T37" fmla="*/ 205 h 250"/>
                <a:gd name="T38" fmla="*/ 118 w 154"/>
                <a:gd name="T39" fmla="*/ 176 h 250"/>
                <a:gd name="T40" fmla="*/ 116 w 154"/>
                <a:gd name="T41" fmla="*/ 163 h 250"/>
                <a:gd name="T42" fmla="*/ 110 w 154"/>
                <a:gd name="T43" fmla="*/ 152 h 250"/>
                <a:gd name="T44" fmla="*/ 99 w 154"/>
                <a:gd name="T45" fmla="*/ 143 h 250"/>
                <a:gd name="T46" fmla="*/ 83 w 154"/>
                <a:gd name="T47" fmla="*/ 135 h 250"/>
                <a:gd name="T48" fmla="*/ 60 w 154"/>
                <a:gd name="T49" fmla="*/ 125 h 250"/>
                <a:gd name="T50" fmla="*/ 10 w 154"/>
                <a:gd name="T51" fmla="*/ 64 h 250"/>
                <a:gd name="T52" fmla="*/ 31 w 154"/>
                <a:gd name="T53" fmla="*/ 19 h 250"/>
                <a:gd name="T54" fmla="*/ 83 w 154"/>
                <a:gd name="T55" fmla="*/ 0 h 250"/>
                <a:gd name="T56" fmla="*/ 148 w 154"/>
                <a:gd name="T57" fmla="*/ 4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4" h="250">
                  <a:moveTo>
                    <a:pt x="148" y="41"/>
                  </a:moveTo>
                  <a:lnTo>
                    <a:pt x="148" y="41"/>
                  </a:lnTo>
                  <a:lnTo>
                    <a:pt x="118" y="58"/>
                  </a:lnTo>
                  <a:cubicBezTo>
                    <a:pt x="113" y="49"/>
                    <a:pt x="108" y="42"/>
                    <a:pt x="103" y="39"/>
                  </a:cubicBezTo>
                  <a:cubicBezTo>
                    <a:pt x="98" y="36"/>
                    <a:pt x="91" y="34"/>
                    <a:pt x="83" y="34"/>
                  </a:cubicBezTo>
                  <a:cubicBezTo>
                    <a:pt x="72" y="34"/>
                    <a:pt x="64" y="37"/>
                    <a:pt x="57" y="43"/>
                  </a:cubicBezTo>
                  <a:cubicBezTo>
                    <a:pt x="51" y="49"/>
                    <a:pt x="47" y="56"/>
                    <a:pt x="47" y="64"/>
                  </a:cubicBezTo>
                  <a:cubicBezTo>
                    <a:pt x="47" y="76"/>
                    <a:pt x="56" y="86"/>
                    <a:pt x="74" y="93"/>
                  </a:cubicBezTo>
                  <a:lnTo>
                    <a:pt x="98" y="103"/>
                  </a:lnTo>
                  <a:cubicBezTo>
                    <a:pt x="117" y="111"/>
                    <a:pt x="132" y="120"/>
                    <a:pt x="141" y="132"/>
                  </a:cubicBezTo>
                  <a:cubicBezTo>
                    <a:pt x="150" y="143"/>
                    <a:pt x="154" y="157"/>
                    <a:pt x="154" y="174"/>
                  </a:cubicBezTo>
                  <a:cubicBezTo>
                    <a:pt x="154" y="196"/>
                    <a:pt x="147" y="214"/>
                    <a:pt x="132" y="229"/>
                  </a:cubicBezTo>
                  <a:cubicBezTo>
                    <a:pt x="117" y="243"/>
                    <a:pt x="99" y="250"/>
                    <a:pt x="77" y="250"/>
                  </a:cubicBezTo>
                  <a:cubicBezTo>
                    <a:pt x="56" y="250"/>
                    <a:pt x="38" y="244"/>
                    <a:pt x="25" y="232"/>
                  </a:cubicBezTo>
                  <a:cubicBezTo>
                    <a:pt x="11" y="219"/>
                    <a:pt x="3" y="202"/>
                    <a:pt x="0" y="179"/>
                  </a:cubicBezTo>
                  <a:lnTo>
                    <a:pt x="36" y="171"/>
                  </a:lnTo>
                  <a:cubicBezTo>
                    <a:pt x="38" y="186"/>
                    <a:pt x="41" y="195"/>
                    <a:pt x="45" y="201"/>
                  </a:cubicBezTo>
                  <a:cubicBezTo>
                    <a:pt x="53" y="211"/>
                    <a:pt x="64" y="216"/>
                    <a:pt x="78" y="216"/>
                  </a:cubicBezTo>
                  <a:cubicBezTo>
                    <a:pt x="89" y="216"/>
                    <a:pt x="99" y="213"/>
                    <a:pt x="106" y="205"/>
                  </a:cubicBezTo>
                  <a:cubicBezTo>
                    <a:pt x="114" y="197"/>
                    <a:pt x="118" y="188"/>
                    <a:pt x="118" y="176"/>
                  </a:cubicBezTo>
                  <a:cubicBezTo>
                    <a:pt x="118" y="171"/>
                    <a:pt x="117" y="167"/>
                    <a:pt x="116" y="163"/>
                  </a:cubicBezTo>
                  <a:cubicBezTo>
                    <a:pt x="114" y="159"/>
                    <a:pt x="112" y="156"/>
                    <a:pt x="110" y="152"/>
                  </a:cubicBezTo>
                  <a:cubicBezTo>
                    <a:pt x="107" y="149"/>
                    <a:pt x="103" y="146"/>
                    <a:pt x="99" y="143"/>
                  </a:cubicBezTo>
                  <a:cubicBezTo>
                    <a:pt x="94" y="140"/>
                    <a:pt x="89" y="138"/>
                    <a:pt x="83" y="135"/>
                  </a:cubicBezTo>
                  <a:lnTo>
                    <a:pt x="60" y="125"/>
                  </a:lnTo>
                  <a:cubicBezTo>
                    <a:pt x="27" y="111"/>
                    <a:pt x="10" y="91"/>
                    <a:pt x="10" y="64"/>
                  </a:cubicBezTo>
                  <a:cubicBezTo>
                    <a:pt x="10" y="46"/>
                    <a:pt x="17" y="31"/>
                    <a:pt x="31" y="19"/>
                  </a:cubicBezTo>
                  <a:cubicBezTo>
                    <a:pt x="45" y="6"/>
                    <a:pt x="62" y="0"/>
                    <a:pt x="83" y="0"/>
                  </a:cubicBezTo>
                  <a:cubicBezTo>
                    <a:pt x="111" y="0"/>
                    <a:pt x="132" y="14"/>
                    <a:pt x="148" y="4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1"/>
            <p:cNvSpPr>
              <a:spLocks noEditPoints="1"/>
            </p:cNvSpPr>
            <p:nvPr/>
          </p:nvSpPr>
          <p:spPr bwMode="auto">
            <a:xfrm>
              <a:off x="2135" y="1124"/>
              <a:ext cx="510" cy="458"/>
            </a:xfrm>
            <a:custGeom>
              <a:avLst/>
              <a:gdLst>
                <a:gd name="T0" fmla="*/ 727 w 751"/>
                <a:gd name="T1" fmla="*/ 518 h 556"/>
                <a:gd name="T2" fmla="*/ 727 w 751"/>
                <a:gd name="T3" fmla="*/ 518 h 556"/>
                <a:gd name="T4" fmla="*/ 713 w 751"/>
                <a:gd name="T5" fmla="*/ 532 h 556"/>
                <a:gd name="T6" fmla="*/ 452 w 751"/>
                <a:gd name="T7" fmla="*/ 532 h 556"/>
                <a:gd name="T8" fmla="*/ 687 w 751"/>
                <a:gd name="T9" fmla="*/ 504 h 556"/>
                <a:gd name="T10" fmla="*/ 696 w 751"/>
                <a:gd name="T11" fmla="*/ 501 h 556"/>
                <a:gd name="T12" fmla="*/ 699 w 751"/>
                <a:gd name="T13" fmla="*/ 487 h 556"/>
                <a:gd name="T14" fmla="*/ 699 w 751"/>
                <a:gd name="T15" fmla="*/ 472 h 556"/>
                <a:gd name="T16" fmla="*/ 699 w 751"/>
                <a:gd name="T17" fmla="*/ 417 h 556"/>
                <a:gd name="T18" fmla="*/ 699 w 751"/>
                <a:gd name="T19" fmla="*/ 252 h 556"/>
                <a:gd name="T20" fmla="*/ 699 w 751"/>
                <a:gd name="T21" fmla="*/ 76 h 556"/>
                <a:gd name="T22" fmla="*/ 713 w 751"/>
                <a:gd name="T23" fmla="*/ 76 h 556"/>
                <a:gd name="T24" fmla="*/ 727 w 751"/>
                <a:gd name="T25" fmla="*/ 90 h 556"/>
                <a:gd name="T26" fmla="*/ 727 w 751"/>
                <a:gd name="T27" fmla="*/ 518 h 556"/>
                <a:gd name="T28" fmla="*/ 25 w 751"/>
                <a:gd name="T29" fmla="*/ 518 h 556"/>
                <a:gd name="T30" fmla="*/ 25 w 751"/>
                <a:gd name="T31" fmla="*/ 518 h 556"/>
                <a:gd name="T32" fmla="*/ 25 w 751"/>
                <a:gd name="T33" fmla="*/ 90 h 556"/>
                <a:gd name="T34" fmla="*/ 38 w 751"/>
                <a:gd name="T35" fmla="*/ 76 h 556"/>
                <a:gd name="T36" fmla="*/ 52 w 751"/>
                <a:gd name="T37" fmla="*/ 76 h 556"/>
                <a:gd name="T38" fmla="*/ 52 w 751"/>
                <a:gd name="T39" fmla="*/ 252 h 556"/>
                <a:gd name="T40" fmla="*/ 52 w 751"/>
                <a:gd name="T41" fmla="*/ 417 h 556"/>
                <a:gd name="T42" fmla="*/ 52 w 751"/>
                <a:gd name="T43" fmla="*/ 472 h 556"/>
                <a:gd name="T44" fmla="*/ 52 w 751"/>
                <a:gd name="T45" fmla="*/ 487 h 556"/>
                <a:gd name="T46" fmla="*/ 56 w 751"/>
                <a:gd name="T47" fmla="*/ 501 h 556"/>
                <a:gd name="T48" fmla="*/ 64 w 751"/>
                <a:gd name="T49" fmla="*/ 504 h 556"/>
                <a:gd name="T50" fmla="*/ 300 w 751"/>
                <a:gd name="T51" fmla="*/ 532 h 556"/>
                <a:gd name="T52" fmla="*/ 38 w 751"/>
                <a:gd name="T53" fmla="*/ 532 h 556"/>
                <a:gd name="T54" fmla="*/ 25 w 751"/>
                <a:gd name="T55" fmla="*/ 518 h 556"/>
                <a:gd name="T56" fmla="*/ 364 w 751"/>
                <a:gd name="T57" fmla="*/ 72 h 556"/>
                <a:gd name="T58" fmla="*/ 364 w 751"/>
                <a:gd name="T59" fmla="*/ 72 h 556"/>
                <a:gd name="T60" fmla="*/ 364 w 751"/>
                <a:gd name="T61" fmla="*/ 526 h 556"/>
                <a:gd name="T62" fmla="*/ 76 w 751"/>
                <a:gd name="T63" fmla="*/ 480 h 556"/>
                <a:gd name="T64" fmla="*/ 76 w 751"/>
                <a:gd name="T65" fmla="*/ 65 h 556"/>
                <a:gd name="T66" fmla="*/ 76 w 751"/>
                <a:gd name="T67" fmla="*/ 64 h 556"/>
                <a:gd name="T68" fmla="*/ 76 w 751"/>
                <a:gd name="T69" fmla="*/ 63 h 556"/>
                <a:gd name="T70" fmla="*/ 76 w 751"/>
                <a:gd name="T71" fmla="*/ 24 h 556"/>
                <a:gd name="T72" fmla="*/ 364 w 751"/>
                <a:gd name="T73" fmla="*/ 72 h 556"/>
                <a:gd name="T74" fmla="*/ 675 w 751"/>
                <a:gd name="T75" fmla="*/ 480 h 556"/>
                <a:gd name="T76" fmla="*/ 675 w 751"/>
                <a:gd name="T77" fmla="*/ 480 h 556"/>
                <a:gd name="T78" fmla="*/ 388 w 751"/>
                <a:gd name="T79" fmla="*/ 526 h 556"/>
                <a:gd name="T80" fmla="*/ 388 w 751"/>
                <a:gd name="T81" fmla="*/ 72 h 556"/>
                <a:gd name="T82" fmla="*/ 675 w 751"/>
                <a:gd name="T83" fmla="*/ 24 h 556"/>
                <a:gd name="T84" fmla="*/ 675 w 751"/>
                <a:gd name="T85" fmla="*/ 480 h 556"/>
                <a:gd name="T86" fmla="*/ 713 w 751"/>
                <a:gd name="T87" fmla="*/ 52 h 556"/>
                <a:gd name="T88" fmla="*/ 713 w 751"/>
                <a:gd name="T89" fmla="*/ 52 h 556"/>
                <a:gd name="T90" fmla="*/ 699 w 751"/>
                <a:gd name="T91" fmla="*/ 52 h 556"/>
                <a:gd name="T92" fmla="*/ 699 w 751"/>
                <a:gd name="T93" fmla="*/ 12 h 556"/>
                <a:gd name="T94" fmla="*/ 687 w 751"/>
                <a:gd name="T95" fmla="*/ 0 h 556"/>
                <a:gd name="T96" fmla="*/ 376 w 751"/>
                <a:gd name="T97" fmla="*/ 51 h 556"/>
                <a:gd name="T98" fmla="*/ 64 w 751"/>
                <a:gd name="T99" fmla="*/ 0 h 556"/>
                <a:gd name="T100" fmla="*/ 52 w 751"/>
                <a:gd name="T101" fmla="*/ 12 h 556"/>
                <a:gd name="T102" fmla="*/ 52 w 751"/>
                <a:gd name="T103" fmla="*/ 52 h 556"/>
                <a:gd name="T104" fmla="*/ 38 w 751"/>
                <a:gd name="T105" fmla="*/ 52 h 556"/>
                <a:gd name="T106" fmla="*/ 0 w 751"/>
                <a:gd name="T107" fmla="*/ 90 h 556"/>
                <a:gd name="T108" fmla="*/ 0 w 751"/>
                <a:gd name="T109" fmla="*/ 518 h 556"/>
                <a:gd name="T110" fmla="*/ 38 w 751"/>
                <a:gd name="T111" fmla="*/ 556 h 556"/>
                <a:gd name="T112" fmla="*/ 713 w 751"/>
                <a:gd name="T113" fmla="*/ 556 h 556"/>
                <a:gd name="T114" fmla="*/ 751 w 751"/>
                <a:gd name="T115" fmla="*/ 518 h 556"/>
                <a:gd name="T116" fmla="*/ 751 w 751"/>
                <a:gd name="T117" fmla="*/ 90 h 556"/>
                <a:gd name="T118" fmla="*/ 713 w 751"/>
                <a:gd name="T119" fmla="*/ 52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51" h="556">
                  <a:moveTo>
                    <a:pt x="727" y="518"/>
                  </a:moveTo>
                  <a:lnTo>
                    <a:pt x="727" y="518"/>
                  </a:lnTo>
                  <a:cubicBezTo>
                    <a:pt x="727" y="526"/>
                    <a:pt x="721" y="532"/>
                    <a:pt x="713" y="532"/>
                  </a:cubicBezTo>
                  <a:lnTo>
                    <a:pt x="452" y="532"/>
                  </a:lnTo>
                  <a:cubicBezTo>
                    <a:pt x="504" y="519"/>
                    <a:pt x="583" y="504"/>
                    <a:pt x="687" y="504"/>
                  </a:cubicBezTo>
                  <a:cubicBezTo>
                    <a:pt x="690" y="504"/>
                    <a:pt x="693" y="503"/>
                    <a:pt x="696" y="501"/>
                  </a:cubicBezTo>
                  <a:cubicBezTo>
                    <a:pt x="699" y="497"/>
                    <a:pt x="699" y="495"/>
                    <a:pt x="699" y="487"/>
                  </a:cubicBezTo>
                  <a:cubicBezTo>
                    <a:pt x="699" y="483"/>
                    <a:pt x="699" y="478"/>
                    <a:pt x="699" y="472"/>
                  </a:cubicBezTo>
                  <a:cubicBezTo>
                    <a:pt x="699" y="458"/>
                    <a:pt x="699" y="440"/>
                    <a:pt x="699" y="417"/>
                  </a:cubicBezTo>
                  <a:cubicBezTo>
                    <a:pt x="699" y="372"/>
                    <a:pt x="699" y="312"/>
                    <a:pt x="699" y="252"/>
                  </a:cubicBezTo>
                  <a:cubicBezTo>
                    <a:pt x="699" y="187"/>
                    <a:pt x="699" y="122"/>
                    <a:pt x="699" y="76"/>
                  </a:cubicBezTo>
                  <a:lnTo>
                    <a:pt x="713" y="76"/>
                  </a:lnTo>
                  <a:cubicBezTo>
                    <a:pt x="721" y="76"/>
                    <a:pt x="727" y="82"/>
                    <a:pt x="727" y="90"/>
                  </a:cubicBezTo>
                  <a:lnTo>
                    <a:pt x="727" y="518"/>
                  </a:lnTo>
                  <a:close/>
                  <a:moveTo>
                    <a:pt x="25" y="518"/>
                  </a:moveTo>
                  <a:lnTo>
                    <a:pt x="25" y="518"/>
                  </a:lnTo>
                  <a:lnTo>
                    <a:pt x="25" y="90"/>
                  </a:lnTo>
                  <a:cubicBezTo>
                    <a:pt x="25" y="82"/>
                    <a:pt x="31" y="76"/>
                    <a:pt x="38" y="76"/>
                  </a:cubicBezTo>
                  <a:lnTo>
                    <a:pt x="52" y="76"/>
                  </a:lnTo>
                  <a:cubicBezTo>
                    <a:pt x="52" y="122"/>
                    <a:pt x="52" y="187"/>
                    <a:pt x="52" y="252"/>
                  </a:cubicBezTo>
                  <a:cubicBezTo>
                    <a:pt x="52" y="312"/>
                    <a:pt x="52" y="372"/>
                    <a:pt x="52" y="417"/>
                  </a:cubicBezTo>
                  <a:cubicBezTo>
                    <a:pt x="52" y="440"/>
                    <a:pt x="52" y="458"/>
                    <a:pt x="52" y="472"/>
                  </a:cubicBezTo>
                  <a:cubicBezTo>
                    <a:pt x="52" y="478"/>
                    <a:pt x="52" y="483"/>
                    <a:pt x="52" y="487"/>
                  </a:cubicBezTo>
                  <a:cubicBezTo>
                    <a:pt x="52" y="495"/>
                    <a:pt x="52" y="497"/>
                    <a:pt x="56" y="501"/>
                  </a:cubicBezTo>
                  <a:cubicBezTo>
                    <a:pt x="58" y="503"/>
                    <a:pt x="61" y="504"/>
                    <a:pt x="64" y="504"/>
                  </a:cubicBezTo>
                  <a:cubicBezTo>
                    <a:pt x="168" y="504"/>
                    <a:pt x="248" y="519"/>
                    <a:pt x="300" y="532"/>
                  </a:cubicBezTo>
                  <a:lnTo>
                    <a:pt x="38" y="532"/>
                  </a:lnTo>
                  <a:cubicBezTo>
                    <a:pt x="31" y="532"/>
                    <a:pt x="25" y="526"/>
                    <a:pt x="25" y="518"/>
                  </a:cubicBezTo>
                  <a:close/>
                  <a:moveTo>
                    <a:pt x="364" y="72"/>
                  </a:moveTo>
                  <a:lnTo>
                    <a:pt x="364" y="72"/>
                  </a:lnTo>
                  <a:lnTo>
                    <a:pt x="364" y="526"/>
                  </a:lnTo>
                  <a:cubicBezTo>
                    <a:pt x="326" y="512"/>
                    <a:pt x="228" y="482"/>
                    <a:pt x="76" y="480"/>
                  </a:cubicBezTo>
                  <a:cubicBezTo>
                    <a:pt x="76" y="428"/>
                    <a:pt x="76" y="214"/>
                    <a:pt x="76" y="65"/>
                  </a:cubicBezTo>
                  <a:cubicBezTo>
                    <a:pt x="76" y="65"/>
                    <a:pt x="76" y="64"/>
                    <a:pt x="76" y="64"/>
                  </a:cubicBezTo>
                  <a:cubicBezTo>
                    <a:pt x="76" y="64"/>
                    <a:pt x="76" y="63"/>
                    <a:pt x="76" y="63"/>
                  </a:cubicBezTo>
                  <a:cubicBezTo>
                    <a:pt x="76" y="50"/>
                    <a:pt x="76" y="37"/>
                    <a:pt x="76" y="24"/>
                  </a:cubicBezTo>
                  <a:cubicBezTo>
                    <a:pt x="237" y="26"/>
                    <a:pt x="337" y="62"/>
                    <a:pt x="364" y="72"/>
                  </a:cubicBezTo>
                  <a:close/>
                  <a:moveTo>
                    <a:pt x="675" y="480"/>
                  </a:moveTo>
                  <a:lnTo>
                    <a:pt x="675" y="480"/>
                  </a:lnTo>
                  <a:cubicBezTo>
                    <a:pt x="523" y="482"/>
                    <a:pt x="425" y="512"/>
                    <a:pt x="388" y="526"/>
                  </a:cubicBezTo>
                  <a:lnTo>
                    <a:pt x="388" y="72"/>
                  </a:lnTo>
                  <a:cubicBezTo>
                    <a:pt x="414" y="62"/>
                    <a:pt x="514" y="26"/>
                    <a:pt x="675" y="24"/>
                  </a:cubicBezTo>
                  <a:cubicBezTo>
                    <a:pt x="675" y="172"/>
                    <a:pt x="675" y="423"/>
                    <a:pt x="675" y="480"/>
                  </a:cubicBezTo>
                  <a:close/>
                  <a:moveTo>
                    <a:pt x="713" y="52"/>
                  </a:moveTo>
                  <a:lnTo>
                    <a:pt x="713" y="52"/>
                  </a:lnTo>
                  <a:lnTo>
                    <a:pt x="699" y="52"/>
                  </a:lnTo>
                  <a:cubicBezTo>
                    <a:pt x="699" y="27"/>
                    <a:pt x="699" y="12"/>
                    <a:pt x="699" y="12"/>
                  </a:cubicBezTo>
                  <a:cubicBezTo>
                    <a:pt x="699" y="5"/>
                    <a:pt x="694" y="0"/>
                    <a:pt x="687" y="0"/>
                  </a:cubicBezTo>
                  <a:cubicBezTo>
                    <a:pt x="507" y="0"/>
                    <a:pt x="400" y="41"/>
                    <a:pt x="376" y="51"/>
                  </a:cubicBezTo>
                  <a:cubicBezTo>
                    <a:pt x="352" y="41"/>
                    <a:pt x="244" y="0"/>
                    <a:pt x="64" y="0"/>
                  </a:cubicBezTo>
                  <a:cubicBezTo>
                    <a:pt x="58" y="0"/>
                    <a:pt x="52" y="5"/>
                    <a:pt x="52" y="12"/>
                  </a:cubicBezTo>
                  <a:cubicBezTo>
                    <a:pt x="52" y="12"/>
                    <a:pt x="52" y="27"/>
                    <a:pt x="52" y="52"/>
                  </a:cubicBezTo>
                  <a:lnTo>
                    <a:pt x="38" y="52"/>
                  </a:lnTo>
                  <a:cubicBezTo>
                    <a:pt x="17" y="52"/>
                    <a:pt x="0" y="69"/>
                    <a:pt x="0" y="90"/>
                  </a:cubicBezTo>
                  <a:lnTo>
                    <a:pt x="0" y="518"/>
                  </a:lnTo>
                  <a:cubicBezTo>
                    <a:pt x="0" y="539"/>
                    <a:pt x="17" y="556"/>
                    <a:pt x="38" y="556"/>
                  </a:cubicBezTo>
                  <a:lnTo>
                    <a:pt x="713" y="556"/>
                  </a:lnTo>
                  <a:cubicBezTo>
                    <a:pt x="734" y="556"/>
                    <a:pt x="751" y="539"/>
                    <a:pt x="751" y="518"/>
                  </a:cubicBezTo>
                  <a:lnTo>
                    <a:pt x="751" y="90"/>
                  </a:lnTo>
                  <a:cubicBezTo>
                    <a:pt x="751" y="69"/>
                    <a:pt x="734" y="52"/>
                    <a:pt x="713" y="52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1201" y="1067"/>
              <a:ext cx="492" cy="524"/>
            </a:xfrm>
            <a:custGeom>
              <a:avLst/>
              <a:gdLst>
                <a:gd name="T0" fmla="*/ 702 w 725"/>
                <a:gd name="T1" fmla="*/ 549 h 636"/>
                <a:gd name="T2" fmla="*/ 87 w 725"/>
                <a:gd name="T3" fmla="*/ 613 h 636"/>
                <a:gd name="T4" fmla="*/ 24 w 725"/>
                <a:gd name="T5" fmla="*/ 198 h 636"/>
                <a:gd name="T6" fmla="*/ 638 w 725"/>
                <a:gd name="T7" fmla="*/ 135 h 636"/>
                <a:gd name="T8" fmla="*/ 702 w 725"/>
                <a:gd name="T9" fmla="*/ 549 h 636"/>
                <a:gd name="T10" fmla="*/ 215 w 725"/>
                <a:gd name="T11" fmla="*/ 98 h 636"/>
                <a:gd name="T12" fmla="*/ 226 w 725"/>
                <a:gd name="T13" fmla="*/ 97 h 636"/>
                <a:gd name="T14" fmla="*/ 253 w 725"/>
                <a:gd name="T15" fmla="*/ 97 h 636"/>
                <a:gd name="T16" fmla="*/ 254 w 725"/>
                <a:gd name="T17" fmla="*/ 111 h 636"/>
                <a:gd name="T18" fmla="*/ 215 w 725"/>
                <a:gd name="T19" fmla="*/ 98 h 636"/>
                <a:gd name="T20" fmla="*/ 426 w 725"/>
                <a:gd name="T21" fmla="*/ 111 h 636"/>
                <a:gd name="T22" fmla="*/ 276 w 725"/>
                <a:gd name="T23" fmla="*/ 111 h 636"/>
                <a:gd name="T24" fmla="*/ 249 w 725"/>
                <a:gd name="T25" fmla="*/ 111 h 636"/>
                <a:gd name="T26" fmla="*/ 287 w 725"/>
                <a:gd name="T27" fmla="*/ 22 h 636"/>
                <a:gd name="T28" fmla="*/ 476 w 725"/>
                <a:gd name="T29" fmla="*/ 61 h 636"/>
                <a:gd name="T30" fmla="*/ 476 w 725"/>
                <a:gd name="T31" fmla="*/ 111 h 636"/>
                <a:gd name="T32" fmla="*/ 471 w 725"/>
                <a:gd name="T33" fmla="*/ 98 h 636"/>
                <a:gd name="T34" fmla="*/ 472 w 725"/>
                <a:gd name="T35" fmla="*/ 97 h 636"/>
                <a:gd name="T36" fmla="*/ 511 w 725"/>
                <a:gd name="T37" fmla="*/ 98 h 636"/>
                <a:gd name="T38" fmla="*/ 471 w 725"/>
                <a:gd name="T39" fmla="*/ 111 h 636"/>
                <a:gd name="T40" fmla="*/ 638 w 725"/>
                <a:gd name="T41" fmla="*/ 111 h 636"/>
                <a:gd name="T42" fmla="*/ 534 w 725"/>
                <a:gd name="T43" fmla="*/ 111 h 636"/>
                <a:gd name="T44" fmla="*/ 510 w 725"/>
                <a:gd name="T45" fmla="*/ 74 h 636"/>
                <a:gd name="T46" fmla="*/ 448 w 725"/>
                <a:gd name="T47" fmla="*/ 98 h 636"/>
                <a:gd name="T48" fmla="*/ 500 w 725"/>
                <a:gd name="T49" fmla="*/ 111 h 636"/>
                <a:gd name="T50" fmla="*/ 438 w 725"/>
                <a:gd name="T51" fmla="*/ 0 h 636"/>
                <a:gd name="T52" fmla="*/ 226 w 725"/>
                <a:gd name="T53" fmla="*/ 61 h 636"/>
                <a:gd name="T54" fmla="*/ 278 w 725"/>
                <a:gd name="T55" fmla="*/ 111 h 636"/>
                <a:gd name="T56" fmla="*/ 253 w 725"/>
                <a:gd name="T57" fmla="*/ 74 h 636"/>
                <a:gd name="T58" fmla="*/ 191 w 725"/>
                <a:gd name="T59" fmla="*/ 98 h 636"/>
                <a:gd name="T60" fmla="*/ 87 w 725"/>
                <a:gd name="T61" fmla="*/ 111 h 636"/>
                <a:gd name="T62" fmla="*/ 0 w 725"/>
                <a:gd name="T63" fmla="*/ 549 h 636"/>
                <a:gd name="T64" fmla="*/ 638 w 725"/>
                <a:gd name="T65" fmla="*/ 636 h 636"/>
                <a:gd name="T66" fmla="*/ 725 w 725"/>
                <a:gd name="T67" fmla="*/ 198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5" h="636">
                  <a:moveTo>
                    <a:pt x="702" y="549"/>
                  </a:moveTo>
                  <a:lnTo>
                    <a:pt x="702" y="549"/>
                  </a:lnTo>
                  <a:cubicBezTo>
                    <a:pt x="702" y="584"/>
                    <a:pt x="673" y="613"/>
                    <a:pt x="638" y="613"/>
                  </a:cubicBezTo>
                  <a:lnTo>
                    <a:pt x="87" y="613"/>
                  </a:lnTo>
                  <a:cubicBezTo>
                    <a:pt x="52" y="613"/>
                    <a:pt x="24" y="584"/>
                    <a:pt x="24" y="549"/>
                  </a:cubicBezTo>
                  <a:lnTo>
                    <a:pt x="24" y="198"/>
                  </a:lnTo>
                  <a:cubicBezTo>
                    <a:pt x="24" y="163"/>
                    <a:pt x="52" y="135"/>
                    <a:pt x="87" y="135"/>
                  </a:cubicBezTo>
                  <a:lnTo>
                    <a:pt x="638" y="135"/>
                  </a:lnTo>
                  <a:cubicBezTo>
                    <a:pt x="673" y="135"/>
                    <a:pt x="702" y="163"/>
                    <a:pt x="702" y="198"/>
                  </a:cubicBezTo>
                  <a:lnTo>
                    <a:pt x="702" y="549"/>
                  </a:lnTo>
                  <a:close/>
                  <a:moveTo>
                    <a:pt x="215" y="98"/>
                  </a:moveTo>
                  <a:lnTo>
                    <a:pt x="215" y="98"/>
                  </a:lnTo>
                  <a:cubicBezTo>
                    <a:pt x="215" y="98"/>
                    <a:pt x="215" y="97"/>
                    <a:pt x="216" y="97"/>
                  </a:cubicBezTo>
                  <a:lnTo>
                    <a:pt x="226" y="97"/>
                  </a:lnTo>
                  <a:lnTo>
                    <a:pt x="249" y="97"/>
                  </a:lnTo>
                  <a:lnTo>
                    <a:pt x="253" y="97"/>
                  </a:lnTo>
                  <a:cubicBezTo>
                    <a:pt x="254" y="97"/>
                    <a:pt x="254" y="98"/>
                    <a:pt x="254" y="98"/>
                  </a:cubicBezTo>
                  <a:lnTo>
                    <a:pt x="254" y="111"/>
                  </a:lnTo>
                  <a:lnTo>
                    <a:pt x="215" y="111"/>
                  </a:lnTo>
                  <a:lnTo>
                    <a:pt x="215" y="98"/>
                  </a:lnTo>
                  <a:close/>
                  <a:moveTo>
                    <a:pt x="426" y="111"/>
                  </a:moveTo>
                  <a:lnTo>
                    <a:pt x="426" y="111"/>
                  </a:lnTo>
                  <a:lnTo>
                    <a:pt x="299" y="111"/>
                  </a:lnTo>
                  <a:moveTo>
                    <a:pt x="276" y="111"/>
                  </a:moveTo>
                  <a:lnTo>
                    <a:pt x="276" y="111"/>
                  </a:lnTo>
                  <a:lnTo>
                    <a:pt x="249" y="111"/>
                  </a:lnTo>
                  <a:lnTo>
                    <a:pt x="249" y="61"/>
                  </a:lnTo>
                  <a:cubicBezTo>
                    <a:pt x="249" y="39"/>
                    <a:pt x="266" y="22"/>
                    <a:pt x="287" y="22"/>
                  </a:cubicBezTo>
                  <a:lnTo>
                    <a:pt x="438" y="22"/>
                  </a:lnTo>
                  <a:cubicBezTo>
                    <a:pt x="459" y="22"/>
                    <a:pt x="476" y="39"/>
                    <a:pt x="476" y="61"/>
                  </a:cubicBezTo>
                  <a:lnTo>
                    <a:pt x="476" y="97"/>
                  </a:lnTo>
                  <a:lnTo>
                    <a:pt x="476" y="111"/>
                  </a:lnTo>
                  <a:lnTo>
                    <a:pt x="450" y="111"/>
                  </a:lnTo>
                  <a:moveTo>
                    <a:pt x="471" y="98"/>
                  </a:moveTo>
                  <a:lnTo>
                    <a:pt x="471" y="98"/>
                  </a:lnTo>
                  <a:cubicBezTo>
                    <a:pt x="471" y="98"/>
                    <a:pt x="472" y="97"/>
                    <a:pt x="472" y="97"/>
                  </a:cubicBezTo>
                  <a:lnTo>
                    <a:pt x="510" y="97"/>
                  </a:lnTo>
                  <a:cubicBezTo>
                    <a:pt x="510" y="97"/>
                    <a:pt x="511" y="98"/>
                    <a:pt x="511" y="98"/>
                  </a:cubicBezTo>
                  <a:lnTo>
                    <a:pt x="511" y="111"/>
                  </a:lnTo>
                  <a:lnTo>
                    <a:pt x="471" y="111"/>
                  </a:lnTo>
                  <a:lnTo>
                    <a:pt x="471" y="98"/>
                  </a:lnTo>
                  <a:close/>
                  <a:moveTo>
                    <a:pt x="638" y="111"/>
                  </a:moveTo>
                  <a:lnTo>
                    <a:pt x="638" y="111"/>
                  </a:lnTo>
                  <a:lnTo>
                    <a:pt x="534" y="111"/>
                  </a:lnTo>
                  <a:lnTo>
                    <a:pt x="534" y="98"/>
                  </a:lnTo>
                  <a:cubicBezTo>
                    <a:pt x="534" y="85"/>
                    <a:pt x="523" y="74"/>
                    <a:pt x="510" y="74"/>
                  </a:cubicBezTo>
                  <a:lnTo>
                    <a:pt x="472" y="74"/>
                  </a:lnTo>
                  <a:cubicBezTo>
                    <a:pt x="459" y="74"/>
                    <a:pt x="448" y="85"/>
                    <a:pt x="448" y="98"/>
                  </a:cubicBezTo>
                  <a:lnTo>
                    <a:pt x="448" y="111"/>
                  </a:lnTo>
                  <a:lnTo>
                    <a:pt x="500" y="111"/>
                  </a:lnTo>
                  <a:lnTo>
                    <a:pt x="500" y="61"/>
                  </a:lnTo>
                  <a:cubicBezTo>
                    <a:pt x="500" y="26"/>
                    <a:pt x="472" y="0"/>
                    <a:pt x="438" y="0"/>
                  </a:cubicBezTo>
                  <a:lnTo>
                    <a:pt x="287" y="0"/>
                  </a:lnTo>
                  <a:cubicBezTo>
                    <a:pt x="253" y="0"/>
                    <a:pt x="226" y="26"/>
                    <a:pt x="226" y="61"/>
                  </a:cubicBezTo>
                  <a:lnTo>
                    <a:pt x="226" y="111"/>
                  </a:lnTo>
                  <a:lnTo>
                    <a:pt x="278" y="111"/>
                  </a:lnTo>
                  <a:lnTo>
                    <a:pt x="278" y="98"/>
                  </a:lnTo>
                  <a:cubicBezTo>
                    <a:pt x="278" y="85"/>
                    <a:pt x="267" y="74"/>
                    <a:pt x="253" y="74"/>
                  </a:cubicBezTo>
                  <a:lnTo>
                    <a:pt x="216" y="74"/>
                  </a:lnTo>
                  <a:cubicBezTo>
                    <a:pt x="202" y="74"/>
                    <a:pt x="191" y="85"/>
                    <a:pt x="191" y="98"/>
                  </a:cubicBezTo>
                  <a:lnTo>
                    <a:pt x="191" y="111"/>
                  </a:lnTo>
                  <a:lnTo>
                    <a:pt x="87" y="111"/>
                  </a:lnTo>
                  <a:cubicBezTo>
                    <a:pt x="39" y="111"/>
                    <a:pt x="0" y="150"/>
                    <a:pt x="0" y="198"/>
                  </a:cubicBezTo>
                  <a:lnTo>
                    <a:pt x="0" y="549"/>
                  </a:lnTo>
                  <a:cubicBezTo>
                    <a:pt x="0" y="597"/>
                    <a:pt x="39" y="636"/>
                    <a:pt x="87" y="636"/>
                  </a:cubicBezTo>
                  <a:lnTo>
                    <a:pt x="638" y="636"/>
                  </a:lnTo>
                  <a:cubicBezTo>
                    <a:pt x="686" y="636"/>
                    <a:pt x="725" y="597"/>
                    <a:pt x="725" y="549"/>
                  </a:cubicBezTo>
                  <a:lnTo>
                    <a:pt x="725" y="198"/>
                  </a:lnTo>
                  <a:cubicBezTo>
                    <a:pt x="725" y="150"/>
                    <a:pt x="686" y="111"/>
                    <a:pt x="638" y="111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1206" y="1262"/>
              <a:ext cx="480" cy="19"/>
            </a:xfrm>
            <a:custGeom>
              <a:avLst/>
              <a:gdLst>
                <a:gd name="T0" fmla="*/ 695 w 707"/>
                <a:gd name="T1" fmla="*/ 0 h 23"/>
                <a:gd name="T2" fmla="*/ 695 w 707"/>
                <a:gd name="T3" fmla="*/ 0 h 23"/>
                <a:gd name="T4" fmla="*/ 12 w 707"/>
                <a:gd name="T5" fmla="*/ 0 h 23"/>
                <a:gd name="T6" fmla="*/ 0 w 707"/>
                <a:gd name="T7" fmla="*/ 12 h 23"/>
                <a:gd name="T8" fmla="*/ 12 w 707"/>
                <a:gd name="T9" fmla="*/ 23 h 23"/>
                <a:gd name="T10" fmla="*/ 695 w 707"/>
                <a:gd name="T11" fmla="*/ 23 h 23"/>
                <a:gd name="T12" fmla="*/ 707 w 707"/>
                <a:gd name="T13" fmla="*/ 12 h 23"/>
                <a:gd name="T14" fmla="*/ 695 w 707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7" h="23">
                  <a:moveTo>
                    <a:pt x="695" y="0"/>
                  </a:moveTo>
                  <a:lnTo>
                    <a:pt x="695" y="0"/>
                  </a:lnTo>
                  <a:lnTo>
                    <a:pt x="12" y="0"/>
                  </a:lnTo>
                  <a:cubicBezTo>
                    <a:pt x="6" y="0"/>
                    <a:pt x="0" y="5"/>
                    <a:pt x="0" y="12"/>
                  </a:cubicBezTo>
                  <a:cubicBezTo>
                    <a:pt x="0" y="18"/>
                    <a:pt x="6" y="23"/>
                    <a:pt x="12" y="23"/>
                  </a:cubicBezTo>
                  <a:lnTo>
                    <a:pt x="695" y="23"/>
                  </a:lnTo>
                  <a:cubicBezTo>
                    <a:pt x="702" y="23"/>
                    <a:pt x="707" y="18"/>
                    <a:pt x="707" y="12"/>
                  </a:cubicBezTo>
                  <a:cubicBezTo>
                    <a:pt x="707" y="5"/>
                    <a:pt x="702" y="0"/>
                    <a:pt x="695" y="0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4"/>
            <p:cNvSpPr>
              <a:spLocks/>
            </p:cNvSpPr>
            <p:nvPr/>
          </p:nvSpPr>
          <p:spPr bwMode="auto">
            <a:xfrm>
              <a:off x="1535" y="1185"/>
              <a:ext cx="84" cy="62"/>
            </a:xfrm>
            <a:custGeom>
              <a:avLst/>
              <a:gdLst>
                <a:gd name="T0" fmla="*/ 110 w 124"/>
                <a:gd name="T1" fmla="*/ 76 h 76"/>
                <a:gd name="T2" fmla="*/ 110 w 124"/>
                <a:gd name="T3" fmla="*/ 76 h 76"/>
                <a:gd name="T4" fmla="*/ 62 w 124"/>
                <a:gd name="T5" fmla="*/ 27 h 76"/>
                <a:gd name="T6" fmla="*/ 13 w 124"/>
                <a:gd name="T7" fmla="*/ 76 h 76"/>
                <a:gd name="T8" fmla="*/ 0 w 124"/>
                <a:gd name="T9" fmla="*/ 62 h 76"/>
                <a:gd name="T10" fmla="*/ 62 w 124"/>
                <a:gd name="T11" fmla="*/ 0 h 76"/>
                <a:gd name="T12" fmla="*/ 124 w 124"/>
                <a:gd name="T13" fmla="*/ 62 h 76"/>
                <a:gd name="T14" fmla="*/ 110 w 124"/>
                <a:gd name="T1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76">
                  <a:moveTo>
                    <a:pt x="110" y="76"/>
                  </a:moveTo>
                  <a:lnTo>
                    <a:pt x="110" y="76"/>
                  </a:lnTo>
                  <a:lnTo>
                    <a:pt x="62" y="27"/>
                  </a:lnTo>
                  <a:lnTo>
                    <a:pt x="13" y="76"/>
                  </a:lnTo>
                  <a:lnTo>
                    <a:pt x="0" y="62"/>
                  </a:lnTo>
                  <a:lnTo>
                    <a:pt x="62" y="0"/>
                  </a:lnTo>
                  <a:lnTo>
                    <a:pt x="124" y="62"/>
                  </a:lnTo>
                  <a:lnTo>
                    <a:pt x="110" y="76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011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65158" y="0"/>
            <a:ext cx="397884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97273" y="786139"/>
            <a:ext cx="3398068" cy="395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The Apprenticeship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Guide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97273" y="1967968"/>
            <a:ext cx="3398068" cy="4447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 2" panose="05020102010507070707" pitchFamily="18" charset="2"/>
              <a:buChar char="ê"/>
            </a:pPr>
            <a:r>
              <a:rPr lang="en-GB" sz="2400" dirty="0">
                <a:solidFill>
                  <a:schemeClr val="bg1"/>
                </a:solidFill>
              </a:rPr>
              <a:t>Find out about the latest apprenticeships available</a:t>
            </a:r>
          </a:p>
          <a:p>
            <a:pPr lvl="0">
              <a:buFont typeface="Wingdings 2" panose="05020102010507070707" pitchFamily="18" charset="2"/>
              <a:buChar char="ê"/>
            </a:pPr>
            <a:r>
              <a:rPr lang="en-GB" sz="2400" dirty="0">
                <a:solidFill>
                  <a:schemeClr val="bg1"/>
                </a:solidFill>
              </a:rPr>
              <a:t>Build your knowledge of starting salaries and progression opportunities</a:t>
            </a:r>
          </a:p>
          <a:p>
            <a:pPr lvl="0">
              <a:buFont typeface="Wingdings 2" panose="05020102010507070707" pitchFamily="18" charset="2"/>
              <a:buChar char="ê"/>
            </a:pPr>
            <a:r>
              <a:rPr lang="en-GB" sz="2400" dirty="0">
                <a:solidFill>
                  <a:schemeClr val="bg1"/>
                </a:solidFill>
              </a:rPr>
              <a:t>Read about real apprentices in real jobs</a:t>
            </a:r>
          </a:p>
        </p:txBody>
      </p:sp>
      <p:sp>
        <p:nvSpPr>
          <p:cNvPr id="9" name="Rectangle 8"/>
          <p:cNvSpPr/>
          <p:nvPr/>
        </p:nvSpPr>
        <p:spPr>
          <a:xfrm>
            <a:off x="1701800" y="1625600"/>
            <a:ext cx="2336800" cy="2921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Sophie to provide front cover</a:t>
            </a:r>
          </a:p>
        </p:txBody>
      </p:sp>
      <p:pic>
        <p:nvPicPr>
          <p:cNvPr id="3" name="Picture 2" descr="AppGuide2017_Cov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6515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8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327" y="882278"/>
            <a:ext cx="8807824" cy="477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2749475" y="942985"/>
            <a:ext cx="83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Work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694" y="1503884"/>
            <a:ext cx="629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different types of apprenticeships job roles are there?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779706" y="1507348"/>
            <a:ext cx="1982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1500 job roles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5700" y="1932501"/>
            <a:ext cx="270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apprenticeships are advertised on a daily basis?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403967" y="2511072"/>
            <a:ext cx="919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28,000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67624" y="2561653"/>
            <a:ext cx="458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% of apprentices stay in employment at the end of their apprenticeship?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556515" y="2803059"/>
            <a:ext cx="682053" cy="40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0364" y="3210094"/>
            <a:ext cx="562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year at school must your complete before you can start an apprenticeship?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4366400" y="3495967"/>
            <a:ext cx="1141678" cy="42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11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7901" y="4143838"/>
            <a:ext cx="6170474" cy="68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on-line system called where you can search and apply for apprenticeship jobs?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88299" y="4235168"/>
            <a:ext cx="2901002" cy="42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an apprenticeship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5429" y="4831007"/>
            <a:ext cx="777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must you do once you have been registered on ‘Find an apprenticeship’?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2492464" y="5139882"/>
            <a:ext cx="3530184" cy="40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Activate the account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7900" y="5669308"/>
            <a:ext cx="6018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How much does it cost to register on Find an apprenticeship? 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6136450" y="5262918"/>
            <a:ext cx="3204701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Nothing, it is free of charge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63224" y="912160"/>
            <a:ext cx="672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learn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5429" y="891942"/>
            <a:ext cx="238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apprenticeship is: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3506800" y="915240"/>
            <a:ext cx="3207971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               = apprenticeships</a:t>
            </a:r>
          </a:p>
        </p:txBody>
      </p:sp>
    </p:spTree>
    <p:extLst>
      <p:ext uri="{BB962C8B-B14F-4D97-AF65-F5344CB8AC3E}">
        <p14:creationId xmlns:p14="http://schemas.microsoft.com/office/powerpoint/2010/main" val="29250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What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21" y="1504950"/>
            <a:ext cx="8258579" cy="462121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3200" dirty="0"/>
              <a:t>We can help!</a:t>
            </a:r>
          </a:p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200" dirty="0"/>
              <a:t>We can run sessions for those who want help to search and apply for apprenticeships.</a:t>
            </a:r>
          </a:p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200" dirty="0"/>
              <a:t>Speak to me today, tick the box on your info card to say you would like help with applications or ask Mrs Spencer to contact me</a:t>
            </a:r>
          </a:p>
        </p:txBody>
      </p:sp>
      <p:pic>
        <p:nvPicPr>
          <p:cNvPr id="4" name="Picture 3" descr="The IPKat: Getting Civil: the European Commission consults on IP Lit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076138"/>
            <a:ext cx="2145061" cy="158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6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Any questions?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4650" r="-4650"/>
          <a:stretch>
            <a:fillRect/>
          </a:stretch>
        </p:blipFill>
        <p:spPr>
          <a:xfrm>
            <a:off x="2654206" y="2243359"/>
            <a:ext cx="3811864" cy="2557510"/>
          </a:xfrm>
        </p:spPr>
      </p:pic>
    </p:spTree>
    <p:extLst>
      <p:ext uri="{BB962C8B-B14F-4D97-AF65-F5344CB8AC3E}">
        <p14:creationId xmlns:p14="http://schemas.microsoft.com/office/powerpoint/2010/main" val="6781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Some of the possibilities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-2522" b="-2522"/>
          <a:stretch>
            <a:fillRect/>
          </a:stretch>
        </p:blipFill>
        <p:spPr>
          <a:xfrm>
            <a:off x="1575896" y="1679575"/>
            <a:ext cx="6151563" cy="41275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734" y="4435740"/>
            <a:ext cx="506332" cy="6075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353" y="2509683"/>
            <a:ext cx="686819" cy="6075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5038" y="5159813"/>
            <a:ext cx="696421" cy="6472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3459" y="2781300"/>
            <a:ext cx="508000" cy="43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14147" y="5076651"/>
            <a:ext cx="14168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29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77104" y="1232883"/>
            <a:ext cx="7631205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LEVELS OF APPRENTICESHIP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0494" y="2177160"/>
            <a:ext cx="4464424" cy="58477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TRAINEESHIPS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0970" y="3111500"/>
            <a:ext cx="2497230" cy="19389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ADVANCED APPRENTICESHIP</a:t>
            </a:r>
          </a:p>
          <a:p>
            <a:pPr algn="ctr"/>
            <a:endParaRPr lang="en-GB" sz="2400" b="1" dirty="0">
              <a:solidFill>
                <a:srgbClr val="FFFF00"/>
              </a:solidFill>
            </a:endParaRPr>
          </a:p>
          <a:p>
            <a:pPr algn="ctr"/>
            <a:r>
              <a:rPr lang="en-GB" sz="2400" b="1" dirty="0">
                <a:solidFill>
                  <a:srgbClr val="FFFF00"/>
                </a:solidFill>
              </a:rPr>
              <a:t>LEVEL 3</a:t>
            </a:r>
          </a:p>
          <a:p>
            <a:pPr algn="ctr"/>
            <a:r>
              <a:rPr lang="en-GB" sz="2400" b="1" dirty="0">
                <a:solidFill>
                  <a:srgbClr val="FFFF00"/>
                </a:solidFill>
              </a:rPr>
              <a:t>12 – 36 MONTHS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544" y="3117850"/>
            <a:ext cx="2405156" cy="19389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INTERMEDIATE APPRENTICESHIP</a:t>
            </a:r>
          </a:p>
          <a:p>
            <a:pPr algn="ctr"/>
            <a:endParaRPr lang="en-GB" sz="2400" b="1" dirty="0">
              <a:solidFill>
                <a:srgbClr val="FFFF00"/>
              </a:solidFill>
            </a:endParaRPr>
          </a:p>
          <a:p>
            <a:pPr algn="ctr"/>
            <a:r>
              <a:rPr lang="en-GB" sz="2400" b="1" dirty="0">
                <a:solidFill>
                  <a:srgbClr val="FFFF00"/>
                </a:solidFill>
              </a:rPr>
              <a:t>LEVEL 2</a:t>
            </a:r>
          </a:p>
          <a:p>
            <a:pPr algn="ctr"/>
            <a:r>
              <a:rPr lang="en-GB" sz="2400" b="1" dirty="0">
                <a:solidFill>
                  <a:srgbClr val="FFFF00"/>
                </a:solidFill>
              </a:rPr>
              <a:t>12 – 18 MONTHS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86394" y="3111500"/>
            <a:ext cx="2500406" cy="19389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HIGHER/DEGREE APPRENTICESHIP</a:t>
            </a:r>
          </a:p>
          <a:p>
            <a:pPr algn="ctr"/>
            <a:endParaRPr lang="en-GB" sz="2400" b="1" dirty="0">
              <a:solidFill>
                <a:srgbClr val="FFFF00"/>
              </a:solidFill>
            </a:endParaRPr>
          </a:p>
          <a:p>
            <a:pPr algn="ctr"/>
            <a:r>
              <a:rPr lang="en-GB" sz="2400" b="1" dirty="0">
                <a:solidFill>
                  <a:srgbClr val="FFFF00"/>
                </a:solidFill>
              </a:rPr>
              <a:t>LEVELS 4, 5, 6 &amp; 7</a:t>
            </a:r>
          </a:p>
          <a:p>
            <a:pPr algn="ctr"/>
            <a:r>
              <a:rPr lang="en-GB" sz="2400" b="1" dirty="0">
                <a:solidFill>
                  <a:srgbClr val="FFFF00"/>
                </a:solidFill>
              </a:rPr>
              <a:t>12 – 48 MONTHS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00910" y="5486668"/>
            <a:ext cx="673735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SKILLS, KNOWLEDGE AND COMPETENCIES</a:t>
            </a:r>
          </a:p>
        </p:txBody>
      </p:sp>
    </p:spTree>
    <p:extLst>
      <p:ext uri="{BB962C8B-B14F-4D97-AF65-F5344CB8AC3E}">
        <p14:creationId xmlns:p14="http://schemas.microsoft.com/office/powerpoint/2010/main" val="367067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E_10613650_Chris_D6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/>
          <a:stretch/>
        </p:blipFill>
        <p:spPr>
          <a:xfrm>
            <a:off x="-1" y="0"/>
            <a:ext cx="4944301" cy="68660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02707" y="0"/>
            <a:ext cx="4741293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86660" y="1954937"/>
            <a:ext cx="3720050" cy="4447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anose="05020102010507070707" pitchFamily="18" charset="2"/>
              <a:buChar char="ê"/>
            </a:pPr>
            <a:r>
              <a:rPr lang="en-GB" sz="2400" dirty="0">
                <a:solidFill>
                  <a:schemeClr val="bg1"/>
                </a:solidFill>
              </a:rPr>
              <a:t>National Minimum Wage £3.40 per hour</a:t>
            </a:r>
          </a:p>
          <a:p>
            <a:pPr>
              <a:buFont typeface="Wingdings 2" panose="05020102010507070707" pitchFamily="18" charset="2"/>
              <a:buChar char="ê"/>
            </a:pPr>
            <a:r>
              <a:rPr lang="en-GB" sz="2400" dirty="0">
                <a:solidFill>
                  <a:schemeClr val="bg1"/>
                </a:solidFill>
              </a:rPr>
              <a:t>Average wage £170 per week</a:t>
            </a:r>
          </a:p>
          <a:p>
            <a:pPr>
              <a:buFont typeface="Wingdings 2" panose="05020102010507070707" pitchFamily="18" charset="2"/>
              <a:buChar char="ê"/>
            </a:pPr>
            <a:r>
              <a:rPr lang="en-GB" sz="2400" dirty="0">
                <a:solidFill>
                  <a:schemeClr val="bg1"/>
                </a:solidFill>
              </a:rPr>
              <a:t>Wage depends on the employer – many pay more than Minimum Wage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00023" y="869551"/>
            <a:ext cx="3600514" cy="395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You get paid and you have a career </a:t>
            </a:r>
          </a:p>
        </p:txBody>
      </p:sp>
      <p:pic>
        <p:nvPicPr>
          <p:cNvPr id="11" name="Picture 10" descr="GetYourCareerGoing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233" y="5030204"/>
            <a:ext cx="2754854" cy="21324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0040" y="4928293"/>
            <a:ext cx="17018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dirty="0"/>
              <a:t>Are there any jobs?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084640" y="1927225"/>
            <a:ext cx="6628442" cy="4465638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en-GB" altLang="en-US" sz="2400" dirty="0"/>
          </a:p>
          <a:p>
            <a:pPr marL="0" indent="0"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GB" altLang="en-US" sz="2400" dirty="0"/>
              <a:t>Over </a:t>
            </a:r>
            <a:r>
              <a:rPr lang="en-GB" altLang="en-US" sz="2400" u="sng" dirty="0">
                <a:solidFill>
                  <a:srgbClr val="FF0000"/>
                </a:solidFill>
              </a:rPr>
              <a:t>28,000</a:t>
            </a:r>
            <a:r>
              <a:rPr lang="en-GB" altLang="en-US" sz="2400" dirty="0"/>
              <a:t> apprenticeship vacancies advertised each year</a:t>
            </a:r>
          </a:p>
          <a:p>
            <a:pPr marL="0" indent="0"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en-GB" altLang="en-US" sz="2400" dirty="0"/>
          </a:p>
          <a:p>
            <a:pPr marL="0" indent="0"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GB" altLang="en-US" sz="3600" dirty="0"/>
              <a:t>5 miles = </a:t>
            </a:r>
            <a:r>
              <a:rPr lang="en-GB" altLang="en-US" sz="3600" dirty="0">
                <a:solidFill>
                  <a:srgbClr val="FF0000"/>
                </a:solidFill>
              </a:rPr>
              <a:t>92</a:t>
            </a:r>
            <a:r>
              <a:rPr lang="en-GB" altLang="en-US" sz="3600" dirty="0"/>
              <a:t> apprenticeships</a:t>
            </a:r>
          </a:p>
          <a:p>
            <a:pPr marL="0" indent="0"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GB" altLang="en-US" sz="3600" dirty="0"/>
              <a:t>10 miles = </a:t>
            </a:r>
            <a:r>
              <a:rPr lang="en-GB" altLang="en-US" sz="3600" dirty="0">
                <a:solidFill>
                  <a:srgbClr val="FF0000"/>
                </a:solidFill>
              </a:rPr>
              <a:t>313  </a:t>
            </a:r>
            <a:r>
              <a:rPr lang="en-GB" altLang="en-US" sz="3600" dirty="0"/>
              <a:t>apprenticeships</a:t>
            </a:r>
          </a:p>
          <a:p>
            <a:pPr marL="0" indent="0"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GB" altLang="en-US" sz="3600" dirty="0"/>
              <a:t> 15 miles = </a:t>
            </a:r>
            <a:r>
              <a:rPr lang="en-GB" altLang="en-US" sz="3600" dirty="0">
                <a:solidFill>
                  <a:srgbClr val="FF0000"/>
                </a:solidFill>
              </a:rPr>
              <a:t>603</a:t>
            </a:r>
            <a:r>
              <a:rPr lang="en-GB" altLang="en-US" sz="3600" dirty="0"/>
              <a:t> apprenticeships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GB" altLang="en-US" sz="3600" dirty="0"/>
              <a:t>20 miles = </a:t>
            </a:r>
            <a:r>
              <a:rPr lang="en-GB" altLang="en-US" sz="3600" dirty="0">
                <a:solidFill>
                  <a:srgbClr val="FF0000"/>
                </a:solidFill>
              </a:rPr>
              <a:t>896</a:t>
            </a:r>
            <a:r>
              <a:rPr lang="en-GB" altLang="en-US" sz="3600" dirty="0"/>
              <a:t> apprenticeships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39" y="5262484"/>
            <a:ext cx="1302790" cy="11524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567" y="962955"/>
            <a:ext cx="1413898" cy="10368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3370" y="4175975"/>
            <a:ext cx="1255676" cy="155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2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659751"/>
              </p:ext>
            </p:extLst>
          </p:nvPr>
        </p:nvGraphicFramePr>
        <p:xfrm>
          <a:off x="89432" y="1192716"/>
          <a:ext cx="8984944" cy="5148737"/>
        </p:xfrm>
        <a:graphic>
          <a:graphicData uri="http://schemas.openxmlformats.org/drawingml/2006/table">
            <a:tbl>
              <a:tblPr/>
              <a:tblGrid>
                <a:gridCol w="2108886">
                  <a:extLst>
                    <a:ext uri="{9D8B030D-6E8A-4147-A177-3AD203B41FA5}">
                      <a16:colId xmlns="" xmlns:a16="http://schemas.microsoft.com/office/drawing/2014/main" val="1551864225"/>
                    </a:ext>
                  </a:extLst>
                </a:gridCol>
                <a:gridCol w="1279773">
                  <a:extLst>
                    <a:ext uri="{9D8B030D-6E8A-4147-A177-3AD203B41FA5}">
                      <a16:colId xmlns="" xmlns:a16="http://schemas.microsoft.com/office/drawing/2014/main" val="562374717"/>
                    </a:ext>
                  </a:extLst>
                </a:gridCol>
                <a:gridCol w="1418665">
                  <a:extLst>
                    <a:ext uri="{9D8B030D-6E8A-4147-A177-3AD203B41FA5}">
                      <a16:colId xmlns="" xmlns:a16="http://schemas.microsoft.com/office/drawing/2014/main" val="2155946930"/>
                    </a:ext>
                  </a:extLst>
                </a:gridCol>
                <a:gridCol w="1775012">
                  <a:extLst>
                    <a:ext uri="{9D8B030D-6E8A-4147-A177-3AD203B41FA5}">
                      <a16:colId xmlns="" xmlns:a16="http://schemas.microsoft.com/office/drawing/2014/main" val="2145978974"/>
                    </a:ext>
                  </a:extLst>
                </a:gridCol>
                <a:gridCol w="1109382">
                  <a:extLst>
                    <a:ext uri="{9D8B030D-6E8A-4147-A177-3AD203B41FA5}">
                      <a16:colId xmlns="" xmlns:a16="http://schemas.microsoft.com/office/drawing/2014/main" val="1835816765"/>
                    </a:ext>
                  </a:extLst>
                </a:gridCol>
                <a:gridCol w="1293226">
                  <a:extLst>
                    <a:ext uri="{9D8B030D-6E8A-4147-A177-3AD203B41FA5}">
                      <a16:colId xmlns="" xmlns:a16="http://schemas.microsoft.com/office/drawing/2014/main" val="2167237931"/>
                    </a:ext>
                  </a:extLst>
                </a:gridCol>
              </a:tblGrid>
              <a:tr h="833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</a:rPr>
                        <a:t>Job opportunity</a:t>
                      </a:r>
                    </a:p>
                  </a:txBody>
                  <a:tcPr marL="91476" marR="91476" marT="45686" marB="456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</a:rPr>
                        <a:t>LEVEL</a:t>
                      </a:r>
                    </a:p>
                  </a:txBody>
                  <a:tcPr marL="91476" marR="91476" marT="45686" marB="456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</a:rPr>
                        <a:t>DURATION</a:t>
                      </a:r>
                    </a:p>
                  </a:txBody>
                  <a:tcPr marL="91476" marR="91476" marT="45686" marB="456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</a:rPr>
                        <a:t>Closing date</a:t>
                      </a:r>
                    </a:p>
                  </a:txBody>
                  <a:tcPr marL="91476" marR="91476" marT="45686" marB="456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</a:rPr>
                        <a:t>Weekly salary</a:t>
                      </a:r>
                    </a:p>
                  </a:txBody>
                  <a:tcPr marL="91476" marR="91476" marT="45686" marB="456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</a:rPr>
                        <a:t>Annual salary</a:t>
                      </a:r>
                    </a:p>
                  </a:txBody>
                  <a:tcPr marL="91476" marR="91476" marT="45686" marB="456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2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67267392"/>
                  </a:ext>
                </a:extLst>
              </a:tr>
              <a:tr h="8797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r>
                        <a:rPr lang="en-GB" sz="14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Media &amp; IT Executive Apprentice</a:t>
                      </a:r>
                    </a:p>
                    <a:p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Challenger Sports UK Ltd</a:t>
                      </a:r>
                      <a:endParaRPr lang="en-GB" sz="1400" b="1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L="91476" marR="91476" marT="45686" marB="4568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Advanced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(Level 3)</a:t>
                      </a:r>
                    </a:p>
                  </a:txBody>
                  <a:tcPr marL="91476" marR="91476" marT="45686" marB="4568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24 months</a:t>
                      </a:r>
                    </a:p>
                  </a:txBody>
                  <a:tcPr marL="91476" marR="91476" marT="45686" marB="4568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10</a:t>
                      </a:r>
                      <a:r>
                        <a:rPr kumimoji="0" lang="en-GB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th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 February 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(to start February 2017)</a:t>
                      </a:r>
                    </a:p>
                  </a:txBody>
                  <a:tcPr marL="91476" marR="91476" marT="45686" marB="4568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£150.00</a:t>
                      </a:r>
                    </a:p>
                  </a:txBody>
                  <a:tcPr marL="91476" marR="91476" marT="45686" marB="4568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£7,800</a:t>
                      </a:r>
                    </a:p>
                  </a:txBody>
                  <a:tcPr marL="91476" marR="91476" marT="45686" marB="4568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32583513"/>
                  </a:ext>
                </a:extLst>
              </a:tr>
              <a:tr h="8453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r>
                        <a:rPr lang="en-GB" sz="14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Childcare Apprenticeship</a:t>
                      </a:r>
                    </a:p>
                    <a:p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Goldilocks Day Nursery</a:t>
                      </a:r>
                    </a:p>
                  </a:txBody>
                  <a:tcPr marL="91476" marR="91476" marT="45686" marB="4568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Advanced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(Level 3)</a:t>
                      </a:r>
                    </a:p>
                  </a:txBody>
                  <a:tcPr marL="91476" marR="91476" marT="45686" marB="4568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12 months</a:t>
                      </a:r>
                    </a:p>
                  </a:txBody>
                  <a:tcPr marL="91476" marR="91476" marT="45686" marB="4568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26</a:t>
                      </a:r>
                      <a:r>
                        <a:rPr kumimoji="0" lang="en-GB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th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 February 2017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(to start March 2017)</a:t>
                      </a:r>
                    </a:p>
                  </a:txBody>
                  <a:tcPr marL="91476" marR="91476" marT="45686" marB="4568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£136.00</a:t>
                      </a:r>
                    </a:p>
                  </a:txBody>
                  <a:tcPr marL="91476" marR="91476" marT="45686" marB="4568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£7,072</a:t>
                      </a:r>
                    </a:p>
                  </a:txBody>
                  <a:tcPr marL="91476" marR="91476" marT="45686" marB="4568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21744491"/>
                  </a:ext>
                </a:extLst>
              </a:tr>
              <a:tr h="7892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r>
                        <a:rPr lang="en-GB" sz="14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Mechanical Engineering - Advanced Apprenticeship</a:t>
                      </a:r>
                    </a:p>
                    <a:p>
                      <a:r>
                        <a:rPr lang="en-GB" sz="14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Xtrac</a:t>
                      </a: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 Ltd</a:t>
                      </a:r>
                    </a:p>
                  </a:txBody>
                  <a:tcPr marL="91476" marR="91476" marT="45686" marB="4568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Advanced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(Level 3)</a:t>
                      </a:r>
                    </a:p>
                  </a:txBody>
                  <a:tcPr marL="91476" marR="91476" marT="45686" marB="4568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36 months</a:t>
                      </a:r>
                    </a:p>
                  </a:txBody>
                  <a:tcPr marL="91476" marR="91476" marT="45686" marB="4568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3</a:t>
                      </a:r>
                      <a:r>
                        <a:rPr kumimoji="0" lang="en-GB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rd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 March 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(to start September 2017)</a:t>
                      </a:r>
                    </a:p>
                  </a:txBody>
                  <a:tcPr marL="91476" marR="91476" marT="45686" marB="4568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£312.00</a:t>
                      </a:r>
                    </a:p>
                  </a:txBody>
                  <a:tcPr marL="91476" marR="91476" marT="45686" marB="4568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£16,224</a:t>
                      </a:r>
                    </a:p>
                  </a:txBody>
                  <a:tcPr marL="91476" marR="91476" marT="45686" marB="4568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49672316"/>
                  </a:ext>
                </a:extLst>
              </a:tr>
              <a:tr h="941478"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HR and Legal Support Apprentice</a:t>
                      </a:r>
                    </a:p>
                    <a:p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Phillips</a:t>
                      </a:r>
                    </a:p>
                    <a:p>
                      <a:endParaRPr lang="en-GB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76" marR="91476" marT="45686" marB="4568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Higher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(Level 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CIPD Level 5 in HR Management</a:t>
                      </a:r>
                    </a:p>
                  </a:txBody>
                  <a:tcPr marL="91476" marR="91476" marT="45686" marB="4568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24 months</a:t>
                      </a:r>
                    </a:p>
                  </a:txBody>
                  <a:tcPr marL="91476" marR="91476" marT="45686" marB="4568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28</a:t>
                      </a:r>
                      <a:r>
                        <a:rPr kumimoji="0" lang="en-GB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th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 February 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(to start March 2017)</a:t>
                      </a:r>
                    </a:p>
                  </a:txBody>
                  <a:tcPr marL="91476" marR="91476" marT="45686" marB="4568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£250.00</a:t>
                      </a:r>
                    </a:p>
                  </a:txBody>
                  <a:tcPr marL="91476" marR="91476" marT="45686" marB="4568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£13,000</a:t>
                      </a:r>
                    </a:p>
                  </a:txBody>
                  <a:tcPr marL="91476" marR="91476" marT="45686" marB="4568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72998527"/>
                  </a:ext>
                </a:extLst>
              </a:tr>
              <a:tr h="792797"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Degree Apprenticeship</a:t>
                      </a:r>
                    </a:p>
                    <a:p>
                      <a:r>
                        <a:rPr lang="en-GB" sz="1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Cgi</a:t>
                      </a: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It </a:t>
                      </a:r>
                      <a:r>
                        <a:rPr lang="en-GB" sz="1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</a:t>
                      </a: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Ltd</a:t>
                      </a:r>
                    </a:p>
                    <a:p>
                      <a:endParaRPr lang="en-GB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76" marR="91476" marT="45686" marB="4568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Degree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(Level 6)</a:t>
                      </a:r>
                    </a:p>
                  </a:txBody>
                  <a:tcPr marL="91476" marR="91476" marT="45686" marB="4568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54 months</a:t>
                      </a:r>
                    </a:p>
                  </a:txBody>
                  <a:tcPr marL="91476" marR="91476" marT="45686" marB="4568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13</a:t>
                      </a:r>
                      <a:r>
                        <a:rPr kumimoji="0" lang="en-GB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th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 February 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(to start September 2017)</a:t>
                      </a:r>
                    </a:p>
                  </a:txBody>
                  <a:tcPr marL="91476" marR="91476" marT="45686" marB="4568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£271.15</a:t>
                      </a:r>
                      <a:endParaRPr kumimoji="0" lang="en-GB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91476" marR="91476" marT="45686" marB="4568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£14,100</a:t>
                      </a:r>
                    </a:p>
                  </a:txBody>
                  <a:tcPr marL="91476" marR="91476" marT="45686" marB="4568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91302386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7871" y="626258"/>
            <a:ext cx="7147329" cy="395690"/>
          </a:xfrm>
        </p:spPr>
        <p:txBody>
          <a:bodyPr/>
          <a:lstStyle/>
          <a:p>
            <a:r>
              <a:rPr lang="en-US" sz="3600" dirty="0"/>
              <a:t>Apprenticeship jobs in this area:</a:t>
            </a:r>
          </a:p>
        </p:txBody>
      </p:sp>
    </p:spTree>
    <p:extLst>
      <p:ext uri="{BB962C8B-B14F-4D97-AF65-F5344CB8AC3E}">
        <p14:creationId xmlns:p14="http://schemas.microsoft.com/office/powerpoint/2010/main" val="46863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0438902_YEC_Lucy_RGB_small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4"/>
          <a:stretch/>
        </p:blipFill>
        <p:spPr>
          <a:xfrm>
            <a:off x="0" y="0"/>
            <a:ext cx="469273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02707" y="0"/>
            <a:ext cx="4741293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86660" y="1954937"/>
            <a:ext cx="3720050" cy="4447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The world of work and career opportunities just got a whole  lot more exciting …really! </a:t>
            </a:r>
          </a:p>
          <a:p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00023" y="869551"/>
            <a:ext cx="4125444" cy="395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There’s never been a better time…</a:t>
            </a:r>
          </a:p>
        </p:txBody>
      </p:sp>
      <p:pic>
        <p:nvPicPr>
          <p:cNvPr id="7" name="Picture 6" descr="GetYourCareerGoing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233" y="5030204"/>
            <a:ext cx="2754854" cy="213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033" y="1021947"/>
            <a:ext cx="8646434" cy="489645"/>
          </a:xfrm>
        </p:spPr>
        <p:txBody>
          <a:bodyPr/>
          <a:lstStyle/>
          <a:p>
            <a:pPr lvl="0"/>
            <a:r>
              <a:rPr lang="en-GB" sz="3600" dirty="0"/>
              <a:t>Higher and Degree apprenticeships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6244" y="1678914"/>
            <a:ext cx="8226136" cy="4447249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cs typeface="Arial" panose="020B0604020202020204" pitchFamily="34" charset="0"/>
              </a:rPr>
              <a:t>Now its possible to get a degree without going to uni…</a:t>
            </a:r>
          </a:p>
          <a:p>
            <a:pPr marL="0" indent="0">
              <a:buNone/>
            </a:pPr>
            <a:endParaRPr lang="en-GB" dirty="0">
              <a:cs typeface="Arial" panose="020B0604020202020204" pitchFamily="34" charset="0"/>
            </a:endParaRPr>
          </a:p>
          <a:p>
            <a:endParaRPr lang="en-GB" dirty="0">
              <a:cs typeface="Arial" panose="020B0604020202020204" pitchFamily="34" charset="0"/>
            </a:endParaRPr>
          </a:p>
          <a:p>
            <a:endParaRPr lang="en-GB" dirty="0">
              <a:cs typeface="Arial" panose="020B0604020202020204" pitchFamily="34" charset="0"/>
            </a:endParaRPr>
          </a:p>
          <a:p>
            <a:endParaRPr lang="en-GB" dirty="0"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21427" y="2345815"/>
            <a:ext cx="4690835" cy="3322514"/>
            <a:chOff x="2579913" y="2345815"/>
            <a:chExt cx="4690835" cy="332251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0224" y="2796664"/>
              <a:ext cx="3581402" cy="283578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6999" y="2345815"/>
              <a:ext cx="793749" cy="63499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29100" y="3107814"/>
              <a:ext cx="654050" cy="57858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56274" y="4559300"/>
              <a:ext cx="720725" cy="54054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95813" y="4079875"/>
              <a:ext cx="548821" cy="48895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64581" y="3798627"/>
              <a:ext cx="215900" cy="203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80481" y="2980814"/>
              <a:ext cx="215900" cy="203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55641" y="3483197"/>
              <a:ext cx="215900" cy="2032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29100" y="5465129"/>
              <a:ext cx="215900" cy="2032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39179" y="5261929"/>
              <a:ext cx="215900" cy="2032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79913" y="4896644"/>
              <a:ext cx="215900" cy="2032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39179" y="5261929"/>
              <a:ext cx="215900" cy="2032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64581" y="3798627"/>
              <a:ext cx="215900" cy="2032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75200" y="2695064"/>
              <a:ext cx="215900" cy="2032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08198" y="4356100"/>
              <a:ext cx="215900" cy="20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967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17066</TotalTime>
  <Words>831</Words>
  <Application>Microsoft Office PowerPoint</Application>
  <PresentationFormat>On-screen Show (4:3)</PresentationFormat>
  <Paragraphs>186</Paragraphs>
  <Slides>23</Slides>
  <Notes>14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1_Office Theme</vt:lpstr>
      <vt:lpstr>Office Theme</vt:lpstr>
      <vt:lpstr>Apprenticeship Support and Knowledge for Schools</vt:lpstr>
      <vt:lpstr>What are apprenticeships?</vt:lpstr>
      <vt:lpstr>Some of the possibilities</vt:lpstr>
      <vt:lpstr>PowerPoint Presentation</vt:lpstr>
      <vt:lpstr>PowerPoint Presentation</vt:lpstr>
      <vt:lpstr>Are there any jobs?</vt:lpstr>
      <vt:lpstr>Apprenticeship jobs in this area:</vt:lpstr>
      <vt:lpstr>PowerPoint Presentation</vt:lpstr>
      <vt:lpstr>Higher and Degree apprenticeships</vt:lpstr>
      <vt:lpstr>University – have a plan A and B</vt:lpstr>
      <vt:lpstr>Degree Apprenticeship Event – Queen Mary’s London 21st February</vt:lpstr>
      <vt:lpstr>How do you find an apprenticeship?</vt:lpstr>
      <vt:lpstr>Activate your account:</vt:lpstr>
      <vt:lpstr>PowerPoint Presentation</vt:lpstr>
      <vt:lpstr>PowerPoint Presentation</vt:lpstr>
      <vt:lpstr>PowerPoint Presentation</vt:lpstr>
      <vt:lpstr>Look at the details.</vt:lpstr>
      <vt:lpstr>PowerPoint Presentation</vt:lpstr>
      <vt:lpstr>PowerPoint Presentation</vt:lpstr>
      <vt:lpstr>PowerPoint Presentation</vt:lpstr>
      <vt:lpstr>PowerPoint Presentation</vt:lpstr>
      <vt:lpstr>What next?</vt:lpstr>
      <vt:lpstr>Any questions?</vt:lpstr>
    </vt:vector>
  </TitlesOfParts>
  <Company>Rarertea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 Head</dc:creator>
  <cp:lastModifiedBy>sspencer</cp:lastModifiedBy>
  <cp:revision>355</cp:revision>
  <cp:lastPrinted>2016-10-03T08:19:46Z</cp:lastPrinted>
  <dcterms:created xsi:type="dcterms:W3CDTF">2015-12-09T14:31:09Z</dcterms:created>
  <dcterms:modified xsi:type="dcterms:W3CDTF">2017-02-02T10:17:46Z</dcterms:modified>
</cp:coreProperties>
</file>