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8" r:id="rId2"/>
    <p:sldId id="307" r:id="rId3"/>
    <p:sldId id="308" r:id="rId4"/>
    <p:sldId id="309" r:id="rId5"/>
    <p:sldId id="310" r:id="rId6"/>
    <p:sldId id="311" r:id="rId7"/>
    <p:sldId id="312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FF00"/>
    <a:srgbClr val="00CC00"/>
    <a:srgbClr val="FF00FF"/>
    <a:srgbClr val="CC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59" autoAdjust="0"/>
    <p:restoredTop sz="87814" autoAdjust="0"/>
  </p:normalViewPr>
  <p:slideViewPr>
    <p:cSldViewPr>
      <p:cViewPr>
        <p:scale>
          <a:sx n="70" d="100"/>
          <a:sy n="7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44086-A1CA-4A31-9005-93377CB3F47E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811BA-DCD3-4BD0-AA57-0429D742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12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C61AB-9D69-4FD4-9F30-D1A83280A0B4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93FCD-6159-4815-8678-E30D85F2E7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5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Heading:</a:t>
            </a:r>
            <a:r>
              <a:rPr lang="en-GB" dirty="0"/>
              <a:t> Full name in large, bold letters and centred on the page (not Curriculum Vitae or CV as it can be derived from the document itself that it is a CV);</a:t>
            </a:r>
          </a:p>
          <a:p>
            <a:r>
              <a:rPr lang="en-GB" b="1" dirty="0"/>
              <a:t>Email:</a:t>
            </a:r>
            <a:r>
              <a:rPr lang="en-GB" dirty="0"/>
              <a:t> Should be professional (e.g. first and last name);</a:t>
            </a:r>
          </a:p>
          <a:p>
            <a:r>
              <a:rPr lang="en-GB" dirty="0"/>
              <a:t>No need for ‘Address’, ‘Tel’, or ‘Email’ prefixes (unless it improves presentation);</a:t>
            </a:r>
          </a:p>
          <a:p>
            <a:r>
              <a:rPr lang="en-GB" b="1" dirty="0"/>
              <a:t>Address:</a:t>
            </a:r>
            <a:r>
              <a:rPr lang="en-GB" dirty="0"/>
              <a:t> Should not take up a lot of space, needs to be better presented;</a:t>
            </a:r>
          </a:p>
          <a:p>
            <a:r>
              <a:rPr lang="en-GB" dirty="0"/>
              <a:t>Nationality, date of birth, gender and marital status are optional information which are best left out unless there is a specific benefit to their inclusion.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93FCD-6159-4815-8678-E30D85F2E73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54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Notes:</a:t>
            </a:r>
            <a:endParaRPr lang="en-GB" dirty="0"/>
          </a:p>
          <a:p>
            <a:r>
              <a:rPr lang="en-GB" dirty="0"/>
              <a:t>Avoid vague statements that are not specific enough to carry any weight or meaning;</a:t>
            </a:r>
          </a:p>
          <a:p>
            <a:r>
              <a:rPr lang="en-GB" dirty="0"/>
              <a:t>The Personal Profile needs to be punchy and should outline your personal characteristics as it related to the role you’re seeking or applying for;</a:t>
            </a:r>
          </a:p>
          <a:p>
            <a:r>
              <a:rPr lang="en-GB" dirty="0"/>
              <a:t>All sections of a CV, excluding the personal details, should be appropriately </a:t>
            </a:r>
            <a:r>
              <a:rPr lang="en-GB" dirty="0" err="1"/>
              <a:t>labeled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93FCD-6159-4815-8678-E30D85F2E73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28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Notes:</a:t>
            </a:r>
            <a:endParaRPr lang="en-GB" dirty="0"/>
          </a:p>
          <a:p>
            <a:r>
              <a:rPr lang="en-GB" dirty="0"/>
              <a:t>The entries of this section need to be on chronological order (i.e. most recent first);</a:t>
            </a:r>
          </a:p>
          <a:p>
            <a:r>
              <a:rPr lang="en-GB" dirty="0"/>
              <a:t>Omit irrelevant and outdated education;</a:t>
            </a:r>
          </a:p>
          <a:p>
            <a:r>
              <a:rPr lang="en-GB" dirty="0"/>
              <a:t>State grade/qualification achieved;</a:t>
            </a:r>
          </a:p>
          <a:p>
            <a:r>
              <a:rPr lang="en-GB" dirty="0"/>
              <a:t>Expand on important education (e.g. degree) and list some of the relevant modules;</a:t>
            </a:r>
          </a:p>
          <a:p>
            <a:r>
              <a:rPr lang="en-GB" dirty="0"/>
              <a:t>Don’t forget: maintain the same structure and format throughout your CV!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93FCD-6159-4815-8678-E30D85F2E73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132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Notes:</a:t>
            </a:r>
            <a:endParaRPr lang="en-GB" dirty="0"/>
          </a:p>
          <a:p>
            <a:r>
              <a:rPr lang="en-GB" dirty="0"/>
              <a:t>For each entry the following is required: name of the company worked in, start and end dates (month/year format), job title and main tasks performed;</a:t>
            </a:r>
          </a:p>
          <a:p>
            <a:r>
              <a:rPr lang="en-GB" dirty="0"/>
              <a:t>Omit irrelevant or otherwise insignificant work experience;</a:t>
            </a:r>
          </a:p>
          <a:p>
            <a:r>
              <a:rPr lang="en-GB" dirty="0"/>
              <a:t>Do not use many jargon or technical terms many readers will not understand;</a:t>
            </a:r>
          </a:p>
          <a:p>
            <a:r>
              <a:rPr lang="en-GB" dirty="0"/>
              <a:t>The presentation of the information (i.e. layout) is equally important as the content!!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93FCD-6159-4815-8678-E30D85F2E73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56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Notes:</a:t>
            </a:r>
            <a:endParaRPr lang="en-GB" dirty="0"/>
          </a:p>
          <a:p>
            <a:r>
              <a:rPr lang="en-GB" dirty="0"/>
              <a:t>Do not mention any irrelevant hobbies on your CV that do not add additional value to your application;</a:t>
            </a:r>
          </a:p>
          <a:p>
            <a:r>
              <a:rPr lang="en-GB" dirty="0"/>
              <a:t>Do not disclose political or religious affiliations;</a:t>
            </a:r>
          </a:p>
          <a:p>
            <a:r>
              <a:rPr lang="en-GB" dirty="0"/>
              <a:t>Avoid listing too many hobbies; when will you have time to focus on the job?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93FCD-6159-4815-8678-E30D85F2E73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73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Notes:</a:t>
            </a:r>
            <a:endParaRPr lang="en-GB" dirty="0"/>
          </a:p>
          <a:p>
            <a:r>
              <a:rPr lang="en-GB" dirty="0"/>
              <a:t>The referee’s name needs to be mentioned in full;</a:t>
            </a:r>
          </a:p>
          <a:p>
            <a:r>
              <a:rPr lang="en-GB" dirty="0"/>
              <a:t>Include the position that the referee holds in the company;</a:t>
            </a:r>
          </a:p>
          <a:p>
            <a:r>
              <a:rPr lang="en-GB" dirty="0"/>
              <a:t>Do not disclose anyone’s private contact details on your CV except with permission.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93FCD-6159-4815-8678-E30D85F2E73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7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 userDrawn="1"/>
        </p:nvSpPr>
        <p:spPr>
          <a:xfrm>
            <a:off x="6579280" y="5564449"/>
            <a:ext cx="3741400" cy="3953699"/>
          </a:xfrm>
          <a:prstGeom prst="ellipse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828126" y="5588707"/>
            <a:ext cx="1224136" cy="120890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emmbrook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7985146" y="5760507"/>
            <a:ext cx="929126" cy="100503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098" y="6413847"/>
            <a:ext cx="6880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2000" b="1" baseline="0" dirty="0" smtClean="0">
                <a:solidFill>
                  <a:schemeClr val="tx2"/>
                </a:solidFill>
                <a:latin typeface="Century Gothic" pitchFamily="34" charset="0"/>
              </a:rPr>
              <a:t>The Emmbrook School	   </a:t>
            </a:r>
            <a:r>
              <a:rPr lang="en-GB" sz="1400" b="1" dirty="0" smtClean="0">
                <a:solidFill>
                  <a:schemeClr val="tx2"/>
                </a:solidFill>
                <a:latin typeface="Century Gothic" pitchFamily="34" charset="0"/>
              </a:rPr>
              <a:t>Learning</a:t>
            </a:r>
            <a:r>
              <a:rPr lang="en-GB" sz="1400" b="1" baseline="0" dirty="0" smtClean="0">
                <a:solidFill>
                  <a:schemeClr val="tx2"/>
                </a:solidFill>
                <a:latin typeface="Century Gothic" pitchFamily="34" charset="0"/>
              </a:rPr>
              <a:t> Together : Succeeding Together</a:t>
            </a:r>
            <a:endParaRPr lang="en-GB" sz="1400" b="1" dirty="0" smtClean="0">
              <a:solidFill>
                <a:schemeClr val="tx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259DD-F7C8-4B96-9FDB-7835AE86BAC0}" type="datetimeFigureOut">
              <a:rPr lang="en-GB" smtClean="0"/>
              <a:pPr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4583-AE69-496E-B517-675EF6D7AA9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tforvirginactive.co.uk/What_it_takes_to_join_us.aspx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1014027" y="7235027"/>
            <a:ext cx="1766885" cy="302369"/>
          </a:xfrm>
          <a:prstGeom prst="rect">
            <a:avLst/>
          </a:prstGeom>
        </p:spPr>
        <p:txBody>
          <a:bodyPr/>
          <a:lstStyle/>
          <a:p>
            <a:fld id="{B75B0DEA-E551-4648-8E06-F260F7A3CD0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How to write a good CV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2136976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340768"/>
            <a:ext cx="7056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Personal Profile </a:t>
            </a:r>
            <a:r>
              <a:rPr lang="en-GB" sz="2000" b="1" u="sng" dirty="0" smtClean="0"/>
              <a:t>Statement</a:t>
            </a:r>
          </a:p>
          <a:p>
            <a:endParaRPr lang="en-GB" sz="2000" dirty="0"/>
          </a:p>
          <a:p>
            <a:r>
              <a:rPr lang="en-GB" sz="2000" b="1" dirty="0"/>
              <a:t>Bad 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dirty="0"/>
              <a:t>I am a hard-working individual who enjoys working. I am excellent at meeting deadlines. I have two years of experience in business and I would like to contribute to a business with my excellent skills and past work experience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4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980728"/>
            <a:ext cx="66247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Personal Profile Statement</a:t>
            </a:r>
          </a:p>
          <a:p>
            <a:endParaRPr lang="en-GB" sz="2000" b="1" dirty="0" smtClean="0"/>
          </a:p>
          <a:p>
            <a:r>
              <a:rPr lang="en-GB" sz="2000" b="1" dirty="0" smtClean="0"/>
              <a:t>Good </a:t>
            </a:r>
            <a:r>
              <a:rPr lang="en-GB" sz="2000" b="1" dirty="0"/>
              <a:t>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dirty="0" smtClean="0"/>
              <a:t>A motivated</a:t>
            </a:r>
            <a:r>
              <a:rPr lang="en-GB" sz="2000" dirty="0"/>
              <a:t>, adaptable and responsible Computing graduate seeking a position in an IT position which will utilise the professional and technical skills developed through past work experiences in this field. I have a methodical, customer-focused approach to work and a strong drive to see things through to completion.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6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836712"/>
            <a:ext cx="75608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Education and </a:t>
            </a:r>
            <a:r>
              <a:rPr lang="en-GB" sz="2000" b="1" u="sng" dirty="0" smtClean="0"/>
              <a:t>qualifications</a:t>
            </a:r>
          </a:p>
          <a:p>
            <a:endParaRPr lang="en-GB" sz="2000" dirty="0"/>
          </a:p>
          <a:p>
            <a:r>
              <a:rPr lang="en-GB" sz="2000" b="1" dirty="0"/>
              <a:t>Bad 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dirty="0"/>
              <a:t>1991 – 1992 </a:t>
            </a:r>
            <a:r>
              <a:rPr lang="en-GB" sz="2000" dirty="0" err="1"/>
              <a:t>Collingham</a:t>
            </a:r>
            <a:r>
              <a:rPr lang="en-GB" sz="2000" dirty="0"/>
              <a:t> Gardens Nursery</a:t>
            </a:r>
            <a:br>
              <a:rPr lang="en-GB" sz="2000" dirty="0"/>
            </a:br>
            <a:r>
              <a:rPr lang="en-GB" sz="2000" dirty="0"/>
              <a:t>1992 – 1996 Stamford Primary School</a:t>
            </a:r>
            <a:br>
              <a:rPr lang="en-GB" sz="2000" dirty="0"/>
            </a:br>
            <a:r>
              <a:rPr lang="en-GB" sz="2000" dirty="0"/>
              <a:t>1996 – 2002 Hall Green Secondary School</a:t>
            </a:r>
            <a:br>
              <a:rPr lang="en-GB" sz="2000" dirty="0"/>
            </a:br>
            <a:r>
              <a:rPr lang="en-GB" sz="2000" dirty="0"/>
              <a:t>2002 – 2004 A-Levels Sandwell Sixth Form College</a:t>
            </a:r>
          </a:p>
          <a:p>
            <a:r>
              <a:rPr lang="en-GB" sz="2000" dirty="0"/>
              <a:t>English: A*</a:t>
            </a:r>
          </a:p>
          <a:p>
            <a:r>
              <a:rPr lang="en-GB" sz="2000" dirty="0"/>
              <a:t>Mathematics: C</a:t>
            </a:r>
          </a:p>
          <a:p>
            <a:r>
              <a:rPr lang="en-GB" sz="2000" dirty="0"/>
              <a:t>Biology: B</a:t>
            </a:r>
          </a:p>
          <a:p>
            <a:r>
              <a:rPr lang="en-GB" sz="2000" dirty="0"/>
              <a:t>Geography: A</a:t>
            </a:r>
          </a:p>
          <a:p>
            <a:r>
              <a:rPr lang="en-GB" sz="2000" dirty="0"/>
              <a:t>Business: C</a:t>
            </a:r>
          </a:p>
          <a:p>
            <a:r>
              <a:rPr lang="en-GB" sz="2000" dirty="0"/>
              <a:t>October 2004 – June 2007 UCB, Birmingham BSc Psychology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6862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Education </a:t>
            </a:r>
            <a:r>
              <a:rPr lang="en-GB" b="1" u="sng" dirty="0"/>
              <a:t>and </a:t>
            </a:r>
            <a:r>
              <a:rPr lang="en-GB" b="1" u="sng" dirty="0" smtClean="0"/>
              <a:t>Training</a:t>
            </a:r>
          </a:p>
          <a:p>
            <a:endParaRPr lang="en-GB" b="1" dirty="0" smtClean="0"/>
          </a:p>
          <a:p>
            <a:r>
              <a:rPr lang="en-GB" b="1" dirty="0"/>
              <a:t>Good example:</a:t>
            </a:r>
          </a:p>
          <a:p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>2009 – 2013      BSc Computer Science (</a:t>
            </a:r>
            <a:r>
              <a:rPr lang="en-GB" b="1" dirty="0" err="1"/>
              <a:t>Hons</a:t>
            </a:r>
            <a:r>
              <a:rPr lang="en-GB" b="1" dirty="0"/>
              <a:t>)       Aston University</a:t>
            </a:r>
            <a:endParaRPr lang="en-GB" dirty="0"/>
          </a:p>
          <a:p>
            <a:r>
              <a:rPr lang="en-GB" dirty="0"/>
              <a:t>1st Class Degree with Professional </a:t>
            </a:r>
            <a:r>
              <a:rPr lang="en-GB" dirty="0" smtClean="0"/>
              <a:t>Placement</a:t>
            </a:r>
          </a:p>
          <a:p>
            <a:endParaRPr lang="en-GB" dirty="0"/>
          </a:p>
          <a:p>
            <a:r>
              <a:rPr lang="en-GB" b="1" dirty="0"/>
              <a:t>Relevant Modules:</a:t>
            </a:r>
            <a:endParaRPr lang="en-GB" dirty="0"/>
          </a:p>
          <a:p>
            <a:r>
              <a:rPr lang="en-GB" dirty="0"/>
              <a:t>Professional and Social Aspects of Computing (73%)</a:t>
            </a:r>
          </a:p>
          <a:p>
            <a:r>
              <a:rPr lang="en-GB" dirty="0"/>
              <a:t>Data Modelling and Database Systems (59%)</a:t>
            </a:r>
          </a:p>
          <a:p>
            <a:r>
              <a:rPr lang="en-GB" dirty="0"/>
              <a:t>Understanding Information Systems (93%)</a:t>
            </a:r>
          </a:p>
          <a:p>
            <a:r>
              <a:rPr lang="en-GB" dirty="0"/>
              <a:t>Information Security (67%)</a:t>
            </a:r>
          </a:p>
          <a:p>
            <a:r>
              <a:rPr lang="en-GB" dirty="0"/>
              <a:t>Human-Computer Interaction (80</a:t>
            </a:r>
            <a:r>
              <a:rPr lang="en-GB" dirty="0" smtClean="0"/>
              <a:t>%)</a:t>
            </a:r>
          </a:p>
          <a:p>
            <a:endParaRPr lang="en-GB" dirty="0"/>
          </a:p>
          <a:p>
            <a:r>
              <a:rPr lang="en-GB" b="1" dirty="0"/>
              <a:t>2007 – 2009      BTEC National Diploma in IT      Hall Green College</a:t>
            </a:r>
            <a:endParaRPr lang="en-GB" dirty="0"/>
          </a:p>
          <a:p>
            <a:r>
              <a:rPr lang="en-GB" dirty="0"/>
              <a:t>Grade Achieved: Triple Distinction</a:t>
            </a:r>
            <a:r>
              <a:rPr lang="en-GB" dirty="0" smtClean="0"/>
              <a:t>*</a:t>
            </a:r>
          </a:p>
          <a:p>
            <a:endParaRPr lang="en-GB" dirty="0"/>
          </a:p>
          <a:p>
            <a:r>
              <a:rPr lang="en-GB" b="1" dirty="0"/>
              <a:t>2000 – 2007      </a:t>
            </a:r>
            <a:r>
              <a:rPr lang="en-GB" b="1" dirty="0" err="1"/>
              <a:t>Bournville</a:t>
            </a:r>
            <a:r>
              <a:rPr lang="en-GB" b="1" dirty="0"/>
              <a:t> Secondary School</a:t>
            </a:r>
            <a:endParaRPr lang="en-GB" dirty="0"/>
          </a:p>
          <a:p>
            <a:r>
              <a:rPr lang="en-GB" dirty="0"/>
              <a:t>8 GCSEs at grades A*–C.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18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92696"/>
            <a:ext cx="705678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Employment and Work </a:t>
            </a:r>
            <a:r>
              <a:rPr lang="en-GB" sz="2000" b="1" u="sng" dirty="0" smtClean="0"/>
              <a:t>History</a:t>
            </a:r>
          </a:p>
          <a:p>
            <a:endParaRPr lang="en-GB" sz="2000" dirty="0"/>
          </a:p>
          <a:p>
            <a:r>
              <a:rPr lang="en-GB" sz="2000" b="1" dirty="0"/>
              <a:t>Bad 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dirty="0"/>
              <a:t>2011 – Present   </a:t>
            </a:r>
            <a:r>
              <a:rPr lang="en-GB" sz="2000" dirty="0" smtClean="0"/>
              <a:t>IT </a:t>
            </a:r>
            <a:r>
              <a:rPr lang="en-GB" sz="2000" dirty="0"/>
              <a:t>Support </a:t>
            </a:r>
            <a:r>
              <a:rPr lang="en-GB" sz="2000" dirty="0" smtClean="0"/>
              <a:t>Assistant. ABC </a:t>
            </a:r>
            <a:r>
              <a:rPr lang="en-GB" sz="2000" dirty="0"/>
              <a:t>Electronics Ltd.</a:t>
            </a:r>
            <a:br>
              <a:rPr lang="en-GB" sz="2000" dirty="0"/>
            </a:br>
            <a:r>
              <a:rPr lang="en-GB" sz="2000" dirty="0"/>
              <a:t>2008 – 2011     IT Admin    Dana Corporation</a:t>
            </a:r>
            <a:br>
              <a:rPr lang="en-GB" sz="2000" dirty="0"/>
            </a:br>
            <a:r>
              <a:rPr lang="en-GB" sz="2000" dirty="0"/>
              <a:t>2006 – 2008     IT Assistant    M&amp;M Electric Vehicles Ltd.</a:t>
            </a:r>
            <a:br>
              <a:rPr lang="en-GB" sz="2000" dirty="0"/>
            </a:br>
            <a:r>
              <a:rPr lang="en-GB" sz="2000" dirty="0"/>
              <a:t>2005     Cleaner     K Lacey Ltd.</a:t>
            </a:r>
            <a:br>
              <a:rPr lang="en-GB" sz="2000" dirty="0"/>
            </a:br>
            <a:r>
              <a:rPr lang="en-GB" sz="2000" dirty="0"/>
              <a:t>2003 – 2005     Housekeeper     Plaza Hotel</a:t>
            </a:r>
            <a:br>
              <a:rPr lang="en-GB" sz="2000" dirty="0"/>
            </a:br>
            <a:r>
              <a:rPr lang="en-GB" sz="2000" dirty="0"/>
              <a:t>2002     Packer     Packaging Products Ltd.</a:t>
            </a:r>
            <a:br>
              <a:rPr lang="en-GB" sz="2000" dirty="0"/>
            </a:br>
            <a:r>
              <a:rPr lang="en-GB" sz="2000" dirty="0"/>
              <a:t>2000 – 2001     Cleaner     TB Group Inc.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692696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Good example</a:t>
            </a:r>
            <a:r>
              <a:rPr lang="en-GB" b="1" dirty="0" smtClean="0"/>
              <a:t>:</a:t>
            </a:r>
          </a:p>
          <a:p>
            <a:endParaRPr lang="en-GB" dirty="0"/>
          </a:p>
          <a:p>
            <a:r>
              <a:rPr lang="en-GB" b="1" dirty="0" smtClean="0"/>
              <a:t>Jun </a:t>
            </a:r>
            <a:r>
              <a:rPr lang="en-GB" b="1" dirty="0"/>
              <a:t>2008 – Present      IT Manager      </a:t>
            </a:r>
            <a:r>
              <a:rPr lang="en-GB" b="1" dirty="0" err="1"/>
              <a:t>Maplins</a:t>
            </a:r>
            <a:endParaRPr lang="en-GB" dirty="0"/>
          </a:p>
          <a:p>
            <a:r>
              <a:rPr lang="en-GB" dirty="0"/>
              <a:t>Mentoring and training new IT staff;</a:t>
            </a:r>
          </a:p>
          <a:p>
            <a:r>
              <a:rPr lang="en-GB" dirty="0"/>
              <a:t>Researching, installing and configuring new computer systems;</a:t>
            </a:r>
          </a:p>
          <a:p>
            <a:r>
              <a:rPr lang="en-GB" dirty="0"/>
              <a:t>Ensuring that all relevant licensing laws are adhered to;</a:t>
            </a:r>
          </a:p>
          <a:p>
            <a:r>
              <a:rPr lang="en-GB" dirty="0"/>
              <a:t>Keeping up to date with the latest technologies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/>
              <a:t>Oct 2003 – Jun 2008      IT Support Officer      </a:t>
            </a:r>
            <a:r>
              <a:rPr lang="en-GB" b="1" dirty="0" err="1"/>
              <a:t>Ladypool</a:t>
            </a:r>
            <a:r>
              <a:rPr lang="en-GB" b="1" dirty="0"/>
              <a:t> Warehouse Ltd.</a:t>
            </a:r>
            <a:endParaRPr lang="en-GB" dirty="0"/>
          </a:p>
          <a:p>
            <a:r>
              <a:rPr lang="en-GB" dirty="0"/>
              <a:t>Provided extensive IT support to internal and external stakeholders;</a:t>
            </a:r>
          </a:p>
          <a:p>
            <a:r>
              <a:rPr lang="en-GB" dirty="0"/>
              <a:t>Installed and configured computer hardware operating systems and applications;</a:t>
            </a:r>
          </a:p>
          <a:p>
            <a:r>
              <a:rPr lang="en-GB" dirty="0"/>
              <a:t>Monitored and maintained computer systems and networks;</a:t>
            </a:r>
          </a:p>
          <a:p>
            <a:r>
              <a:rPr lang="en-GB" dirty="0"/>
              <a:t>Resolved, diagnosed and solved network problems and relevant software faults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/>
              <a:t>Jan 1999 – Sept 2003      IT Admin      West London Council</a:t>
            </a:r>
            <a:endParaRPr lang="en-GB" dirty="0"/>
          </a:p>
          <a:p>
            <a:r>
              <a:rPr lang="en-GB" dirty="0"/>
              <a:t>Produced Requirements Documentation (diagrams and workflow);</a:t>
            </a:r>
          </a:p>
          <a:p>
            <a:r>
              <a:rPr lang="en-GB" dirty="0"/>
              <a:t>Maintained the computer network and information systems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2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77048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Hobbies and </a:t>
            </a:r>
            <a:r>
              <a:rPr lang="en-GB" sz="2000" b="1" u="sng" dirty="0" smtClean="0"/>
              <a:t>interests</a:t>
            </a:r>
          </a:p>
          <a:p>
            <a:endParaRPr lang="en-GB" sz="2000" dirty="0"/>
          </a:p>
          <a:p>
            <a:r>
              <a:rPr lang="en-GB" sz="2000" b="1" dirty="0"/>
              <a:t>Bad 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dirty="0"/>
              <a:t>I enjoy skiing, hiking, playing football, bird-watching and going to Church on Sundays.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7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Hobbies and Interests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smtClean="0"/>
              <a:t>Good </a:t>
            </a:r>
            <a:r>
              <a:rPr lang="en-GB" sz="2000" b="1" dirty="0"/>
              <a:t>example (when applying for a Business Analyst job</a:t>
            </a:r>
            <a:r>
              <a:rPr lang="en-GB" sz="2000" b="1" dirty="0" smtClean="0"/>
              <a:t>):</a:t>
            </a:r>
          </a:p>
          <a:p>
            <a:endParaRPr lang="en-GB" sz="2000" dirty="0"/>
          </a:p>
          <a:p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I enjoy reading non-fiction books, solving puzzles and socialising with friends and family.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4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705678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References</a:t>
            </a:r>
          </a:p>
          <a:p>
            <a:endParaRPr lang="en-GB" sz="2000" dirty="0"/>
          </a:p>
          <a:p>
            <a:r>
              <a:rPr lang="en-GB" sz="2000" b="1" dirty="0"/>
              <a:t>Bad 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dirty="0"/>
              <a:t>Mr Evan</a:t>
            </a:r>
            <a:br>
              <a:rPr lang="en-GB" sz="2000" dirty="0"/>
            </a:br>
            <a:r>
              <a:rPr lang="en-GB" sz="2000" dirty="0"/>
              <a:t>Tesco</a:t>
            </a:r>
            <a:br>
              <a:rPr lang="en-GB" sz="2000" dirty="0"/>
            </a:br>
            <a:r>
              <a:rPr lang="en-GB" sz="2000" dirty="0"/>
              <a:t>Birmingham, West Midlands, B55 1KE, United Kingdom, Europe, World, Universe.</a:t>
            </a:r>
            <a:br>
              <a:rPr lang="en-GB" sz="2000" dirty="0"/>
            </a:br>
            <a:r>
              <a:rPr lang="en-GB" sz="2000" dirty="0"/>
              <a:t>Tel: 078 4320 3833</a:t>
            </a:r>
            <a:br>
              <a:rPr lang="en-GB" sz="2000" dirty="0"/>
            </a:br>
            <a:r>
              <a:rPr lang="en-GB" sz="2000" dirty="0"/>
              <a:t>E-mail: evan.sanders82@hotmail.com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8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27280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References</a:t>
            </a:r>
          </a:p>
          <a:p>
            <a:endParaRPr lang="en-GB" sz="2000" b="1" dirty="0" smtClean="0"/>
          </a:p>
          <a:p>
            <a:r>
              <a:rPr lang="en-GB" sz="2000" b="1" dirty="0" smtClean="0"/>
              <a:t>Good </a:t>
            </a:r>
            <a:r>
              <a:rPr lang="en-GB" sz="2000" b="1" dirty="0"/>
              <a:t>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r>
              <a:rPr lang="en-GB" sz="2000" b="1" dirty="0"/>
              <a:t>Mrs </a:t>
            </a:r>
            <a:r>
              <a:rPr lang="en-GB" sz="2000" b="1" dirty="0" err="1"/>
              <a:t>Saima</a:t>
            </a:r>
            <a:r>
              <a:rPr lang="en-GB" sz="2000" b="1" dirty="0"/>
              <a:t> Khan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Sales Manager</a:t>
            </a:r>
            <a:br>
              <a:rPr lang="en-GB" sz="2000" dirty="0"/>
            </a:br>
            <a:r>
              <a:rPr lang="en-GB" sz="2000" dirty="0"/>
              <a:t>Flash Electronics Ltd.</a:t>
            </a:r>
            <a:br>
              <a:rPr lang="en-GB" sz="2000" dirty="0"/>
            </a:br>
            <a:r>
              <a:rPr lang="en-GB" sz="2000" b="1" dirty="0"/>
              <a:t>Address:</a:t>
            </a:r>
            <a:r>
              <a:rPr lang="en-GB" sz="2000" dirty="0"/>
              <a:t> 24 St Denys Road, </a:t>
            </a:r>
            <a:r>
              <a:rPr lang="en-GB" sz="2000" dirty="0" err="1"/>
              <a:t>Postling</a:t>
            </a:r>
            <a:r>
              <a:rPr lang="en-GB" sz="2000" dirty="0"/>
              <a:t>, CT21 3QF</a:t>
            </a:r>
            <a:br>
              <a:rPr lang="en-GB" sz="2000" dirty="0"/>
            </a:br>
            <a:r>
              <a:rPr lang="en-GB" sz="2000" b="1" dirty="0"/>
              <a:t>Tel:</a:t>
            </a:r>
            <a:r>
              <a:rPr lang="en-GB" sz="2000" dirty="0"/>
              <a:t> 0109 228 2091</a:t>
            </a:r>
            <a:br>
              <a:rPr lang="en-GB" sz="2000" dirty="0"/>
            </a:br>
            <a:r>
              <a:rPr lang="en-GB" sz="2000" b="1" dirty="0"/>
              <a:t>Email:</a:t>
            </a:r>
            <a:r>
              <a:rPr lang="en-GB" sz="2000" dirty="0"/>
              <a:t> khan.s@flashelectronics.co.uk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6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05273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Top 5 things to consider: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2348880"/>
            <a:ext cx="58326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Your audience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Research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Concrete examples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Language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Layout</a:t>
            </a:r>
          </a:p>
        </p:txBody>
      </p:sp>
    </p:spTree>
    <p:extLst>
      <p:ext uri="{BB962C8B-B14F-4D97-AF65-F5344CB8AC3E}">
        <p14:creationId xmlns:p14="http://schemas.microsoft.com/office/powerpoint/2010/main" val="25373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7667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Your Audience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700808"/>
            <a:ext cx="7200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Tailor your CV to your audience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You may need more than one CV, even for a part time job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If you are applying for an apprenticeship or full time work this is even more important.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Keep it up to date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Only put phone numbers and email addresses you actually use.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Tell them what you want from them.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Keep it relevant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37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76470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Research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916832"/>
            <a:ext cx="698477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If you are sending your CV to a specific employer, make sure you research the company thoroughly.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Look for key words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What are their core values?</a:t>
            </a:r>
          </a:p>
          <a:p>
            <a:r>
              <a:rPr lang="en-GB" sz="2400" dirty="0">
                <a:hlinkClick r:id="rId2"/>
              </a:rPr>
              <a:t>http://</a:t>
            </a:r>
            <a:r>
              <a:rPr lang="en-GB" sz="2400" dirty="0" smtClean="0">
                <a:hlinkClick r:id="rId2"/>
              </a:rPr>
              <a:t>www.fitforvirginactive.co.uk/What_it_takes_to_join_us.aspx</a:t>
            </a:r>
            <a:r>
              <a:rPr lang="en-GB" sz="24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Write your profile to reflect your research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Concentrate on the skills and qualities they are looking for.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39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124744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Examples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2060848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Don’t claim a particular skill or quality without being able to give a concrete example or believable evidence.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b="1" dirty="0" smtClean="0"/>
              <a:t>DON’T: </a:t>
            </a:r>
            <a:r>
              <a:rPr lang="en-GB" sz="2400" dirty="0" smtClean="0"/>
              <a:t>I have good communication skills.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b="1" dirty="0" smtClean="0"/>
              <a:t>DO:  </a:t>
            </a:r>
            <a:r>
              <a:rPr lang="en-GB" sz="2400" dirty="0" smtClean="0"/>
              <a:t>My experience working on the customer service desk at Tesco enabled me to develop good communication skills.</a:t>
            </a:r>
            <a:endParaRPr lang="en-GB" sz="2400" b="1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2162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Language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700808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Avoid repetition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Avoid long sentences – confusing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Use an appropriate register of language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Spellcheck!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Punctuation!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5945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83671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Layout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988840"/>
            <a:ext cx="7344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The aim is to make it easy to read and make the reader want to read beyond the first paragraph.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Use a logical order – in order of it’s usefulness to the reader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Justify consistently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Consistent font and pitch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Use tables, but only if it presents information more effectively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7201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1124744"/>
            <a:ext cx="64087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Personal </a:t>
            </a:r>
            <a:r>
              <a:rPr lang="en-GB" sz="2000" b="1" u="sng" dirty="0" smtClean="0"/>
              <a:t>details</a:t>
            </a:r>
          </a:p>
          <a:p>
            <a:endParaRPr lang="en-GB" sz="2000" dirty="0"/>
          </a:p>
          <a:p>
            <a:r>
              <a:rPr lang="en-GB" sz="2000" b="1" dirty="0"/>
              <a:t>Bad example</a:t>
            </a:r>
            <a:r>
              <a:rPr lang="en-GB" sz="2000" b="1" dirty="0" smtClean="0"/>
              <a:t>:</a:t>
            </a:r>
          </a:p>
          <a:p>
            <a:endParaRPr lang="en-GB" sz="2000" dirty="0"/>
          </a:p>
          <a:p>
            <a:pPr algn="ctr"/>
            <a:r>
              <a:rPr lang="en-GB" sz="2800" b="1" dirty="0"/>
              <a:t>Curriculum Vitae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000" dirty="0"/>
              <a:t>Address: 66 </a:t>
            </a:r>
            <a:r>
              <a:rPr lang="en-GB" sz="2000" dirty="0" err="1"/>
              <a:t>Hendford</a:t>
            </a:r>
            <a:r>
              <a:rPr lang="en-GB" sz="2000" dirty="0"/>
              <a:t> Hill, MOULDSWORTH, WA6 8DE, United Kingdom</a:t>
            </a:r>
            <a:br>
              <a:rPr lang="en-GB" sz="2000" dirty="0"/>
            </a:br>
            <a:r>
              <a:rPr lang="en-GB" sz="2000" dirty="0"/>
              <a:t>Tel: 07900257283</a:t>
            </a:r>
            <a:br>
              <a:rPr lang="en-GB" sz="2000" dirty="0"/>
            </a:br>
            <a:r>
              <a:rPr lang="en-GB" sz="2000" dirty="0"/>
              <a:t>Email: coolguy007@hotmail.co.uk</a:t>
            </a:r>
            <a:br>
              <a:rPr lang="en-GB" sz="2000" dirty="0"/>
            </a:br>
            <a:r>
              <a:rPr lang="en-GB" sz="2000" dirty="0" err="1"/>
              <a:t>DoB</a:t>
            </a:r>
            <a:r>
              <a:rPr lang="en-GB" sz="2000" dirty="0"/>
              <a:t>: 27 February 1985</a:t>
            </a:r>
            <a:br>
              <a:rPr lang="en-GB" sz="2000" dirty="0"/>
            </a:br>
            <a:r>
              <a:rPr lang="en-GB" sz="2000" dirty="0"/>
              <a:t>Nationality: British</a:t>
            </a:r>
            <a:br>
              <a:rPr lang="en-GB" sz="2000" dirty="0"/>
            </a:br>
            <a:r>
              <a:rPr lang="en-GB" sz="2000" dirty="0"/>
              <a:t>Gender: Male</a:t>
            </a:r>
            <a:br>
              <a:rPr lang="en-GB" sz="2000" dirty="0"/>
            </a:br>
            <a:r>
              <a:rPr lang="en-GB" sz="2000" dirty="0"/>
              <a:t>Marital-status: Single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340768"/>
            <a:ext cx="68407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Personal details</a:t>
            </a:r>
          </a:p>
          <a:p>
            <a:endParaRPr lang="en-GB" sz="2000" b="1" dirty="0" smtClean="0"/>
          </a:p>
          <a:p>
            <a:r>
              <a:rPr lang="en-GB" sz="2000" b="1" dirty="0" smtClean="0"/>
              <a:t>Good </a:t>
            </a:r>
            <a:r>
              <a:rPr lang="en-GB" sz="2000" b="1" dirty="0"/>
              <a:t>example</a:t>
            </a:r>
            <a:r>
              <a:rPr lang="en-GB" sz="2000" b="1" dirty="0" smtClean="0"/>
              <a:t>:</a:t>
            </a:r>
          </a:p>
          <a:p>
            <a:endParaRPr lang="en-GB" sz="2000" b="1" dirty="0"/>
          </a:p>
          <a:p>
            <a:endParaRPr lang="en-GB" sz="2000" dirty="0"/>
          </a:p>
          <a:p>
            <a:pPr algn="ctr"/>
            <a:r>
              <a:rPr lang="en-GB" sz="2000" b="1" dirty="0"/>
              <a:t>David Gibbons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57 Outlands Road, </a:t>
            </a:r>
            <a:r>
              <a:rPr lang="en-GB" sz="2000" dirty="0" err="1"/>
              <a:t>Dingley</a:t>
            </a:r>
            <a:r>
              <a:rPr lang="en-GB" sz="2000" dirty="0"/>
              <a:t>, LE16 9SJ</a:t>
            </a:r>
            <a:br>
              <a:rPr lang="en-GB" sz="2000" dirty="0"/>
            </a:br>
            <a:r>
              <a:rPr lang="en-GB" sz="2000" b="1" dirty="0"/>
              <a:t>Mob:</a:t>
            </a:r>
            <a:r>
              <a:rPr lang="en-GB" sz="2000" dirty="0"/>
              <a:t> 079 3316 8158</a:t>
            </a:r>
            <a:br>
              <a:rPr lang="en-GB" sz="2000" dirty="0"/>
            </a:br>
            <a:r>
              <a:rPr lang="en-GB" sz="2000" b="1" dirty="0"/>
              <a:t>Email:</a:t>
            </a:r>
            <a:r>
              <a:rPr lang="en-GB" sz="2000" dirty="0"/>
              <a:t> David.gibbons@live.co.uk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1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mmbroo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13819</TotalTime>
  <Words>729</Words>
  <Application>Microsoft Office PowerPoint</Application>
  <PresentationFormat>On-screen Show (4:3)</PresentationFormat>
  <Paragraphs>165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nmcsweeney</dc:creator>
  <cp:lastModifiedBy>sspencer</cp:lastModifiedBy>
  <cp:revision>204</cp:revision>
  <cp:lastPrinted>2015-11-04T12:56:26Z</cp:lastPrinted>
  <dcterms:created xsi:type="dcterms:W3CDTF">2013-01-02T12:57:16Z</dcterms:created>
  <dcterms:modified xsi:type="dcterms:W3CDTF">2016-12-06T10:49:33Z</dcterms:modified>
</cp:coreProperties>
</file>