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9"/>
  </p:notesMasterIdLst>
  <p:sldIdLst>
    <p:sldId id="256" r:id="rId2"/>
    <p:sldId id="265" r:id="rId3"/>
    <p:sldId id="264" r:id="rId4"/>
    <p:sldId id="271" r:id="rId5"/>
    <p:sldId id="286" r:id="rId6"/>
    <p:sldId id="261" r:id="rId7"/>
    <p:sldId id="266" r:id="rId8"/>
    <p:sldId id="272" r:id="rId9"/>
    <p:sldId id="285" r:id="rId10"/>
    <p:sldId id="259" r:id="rId11"/>
    <p:sldId id="278" r:id="rId12"/>
    <p:sldId id="275" r:id="rId13"/>
    <p:sldId id="276" r:id="rId14"/>
    <p:sldId id="273" r:id="rId15"/>
    <p:sldId id="281" r:id="rId16"/>
    <p:sldId id="262"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00C58-91E1-41A3-B360-BC84CC25D10B}">
          <p14:sldIdLst>
            <p14:sldId id="256"/>
            <p14:sldId id="265"/>
            <p14:sldId id="264"/>
            <p14:sldId id="271"/>
            <p14:sldId id="286"/>
            <p14:sldId id="261"/>
            <p14:sldId id="266"/>
            <p14:sldId id="272"/>
            <p14:sldId id="285"/>
            <p14:sldId id="259"/>
            <p14:sldId id="278"/>
            <p14:sldId id="275"/>
            <p14:sldId id="276"/>
            <p14:sldId id="273"/>
            <p14:sldId id="281"/>
            <p14:sldId id="262"/>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472">
          <p15:clr>
            <a:srgbClr val="A4A3A4"/>
          </p15:clr>
        </p15:guide>
        <p15:guide id="4" pos="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y Lacey" initials="A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5588" autoAdjust="0"/>
    <p:restoredTop sz="94577" autoAdjust="0"/>
  </p:normalViewPr>
  <p:slideViewPr>
    <p:cSldViewPr snapToGrid="0">
      <p:cViewPr varScale="1">
        <p:scale>
          <a:sx n="108" d="100"/>
          <a:sy n="108" d="100"/>
        </p:scale>
        <p:origin x="1380" y="108"/>
      </p:cViewPr>
      <p:guideLst>
        <p:guide orient="horz" pos="2160"/>
        <p:guide pos="3840"/>
        <p:guide orient="horz" pos="472"/>
        <p:guide pos="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09198825993302E-2"/>
          <c:y val="6.7177656062422195E-2"/>
          <c:w val="0.91538811098344297"/>
          <c:h val="0.56508725313714503"/>
        </c:manualLayout>
      </c:layout>
      <c:barChart>
        <c:barDir val="col"/>
        <c:grouping val="clustered"/>
        <c:varyColors val="0"/>
        <c:ser>
          <c:idx val="0"/>
          <c:order val="0"/>
          <c:tx>
            <c:strRef>
              <c:f>Sheet1!$C$2</c:f>
              <c:strCache>
                <c:ptCount val="1"/>
                <c:pt idx="0">
                  <c:v>Berkshire</c:v>
                </c:pt>
              </c:strCache>
            </c:strRef>
          </c:tx>
          <c:spPr>
            <a:solidFill>
              <a:srgbClr val="FFC000"/>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dLbl>
              <c:idx val="0"/>
              <c:layout>
                <c:manualLayout>
                  <c:x val="3.28993767381460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30-4342-A121-88ED18BE3B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Sheet1!$B$3:$B$18</c:f>
              <c:strCache>
                <c:ptCount val="16"/>
                <c:pt idx="0">
                  <c:v>ICT</c:v>
                </c:pt>
                <c:pt idx="1">
                  <c:v>Professional &amp; scientific </c:v>
                </c:pt>
                <c:pt idx="2">
                  <c:v>Retail</c:v>
                </c:pt>
                <c:pt idx="3">
                  <c:v>Education</c:v>
                </c:pt>
                <c:pt idx="4">
                  <c:v>Health</c:v>
                </c:pt>
                <c:pt idx="5">
                  <c:v>Business support services</c:v>
                </c:pt>
                <c:pt idx="6">
                  <c:v>Manufacturing</c:v>
                </c:pt>
                <c:pt idx="7">
                  <c:v>Wholesale</c:v>
                </c:pt>
                <c:pt idx="8">
                  <c:v>Hospitality</c:v>
                </c:pt>
                <c:pt idx="9">
                  <c:v>Arts, entertainment &amp; recreation</c:v>
                </c:pt>
                <c:pt idx="10">
                  <c:v>Construction</c:v>
                </c:pt>
                <c:pt idx="11">
                  <c:v>Transport and storage</c:v>
                </c:pt>
                <c:pt idx="12">
                  <c:v>Public administration &amp; defence</c:v>
                </c:pt>
                <c:pt idx="13">
                  <c:v>Mining, quarrying &amp; utilities</c:v>
                </c:pt>
                <c:pt idx="14">
                  <c:v>Finance &amp; insurance</c:v>
                </c:pt>
                <c:pt idx="15">
                  <c:v>Farming, forestry &amp; fishing</c:v>
                </c:pt>
              </c:strCache>
            </c:strRef>
          </c:cat>
          <c:val>
            <c:numRef>
              <c:f>Sheet1!$C$3:$C$18</c:f>
              <c:numCache>
                <c:formatCode>0%</c:formatCode>
                <c:ptCount val="16"/>
                <c:pt idx="0">
                  <c:v>0.14000000000000001</c:v>
                </c:pt>
                <c:pt idx="1">
                  <c:v>0.12</c:v>
                </c:pt>
                <c:pt idx="2">
                  <c:v>0.11</c:v>
                </c:pt>
                <c:pt idx="3">
                  <c:v>0.09</c:v>
                </c:pt>
                <c:pt idx="4">
                  <c:v>0.09</c:v>
                </c:pt>
                <c:pt idx="5">
                  <c:v>8.0000000000000099E-2</c:v>
                </c:pt>
                <c:pt idx="6">
                  <c:v>0.06</c:v>
                </c:pt>
                <c:pt idx="7">
                  <c:v>0.06</c:v>
                </c:pt>
                <c:pt idx="8">
                  <c:v>0.06</c:v>
                </c:pt>
                <c:pt idx="9">
                  <c:v>0.06</c:v>
                </c:pt>
                <c:pt idx="10">
                  <c:v>0.04</c:v>
                </c:pt>
                <c:pt idx="11">
                  <c:v>0.04</c:v>
                </c:pt>
                <c:pt idx="12">
                  <c:v>0.03</c:v>
                </c:pt>
                <c:pt idx="13">
                  <c:v>0.02</c:v>
                </c:pt>
                <c:pt idx="14">
                  <c:v>0.02</c:v>
                </c:pt>
                <c:pt idx="15">
                  <c:v>0.01</c:v>
                </c:pt>
              </c:numCache>
            </c:numRef>
          </c:val>
          <c:extLst>
            <c:ext xmlns:c16="http://schemas.microsoft.com/office/drawing/2014/chart" uri="{C3380CC4-5D6E-409C-BE32-E72D297353CC}">
              <c16:uniqueId val="{00000000-ACAD-4F02-8E4C-CAC1578EB6E7}"/>
            </c:ext>
          </c:extLst>
        </c:ser>
        <c:ser>
          <c:idx val="1"/>
          <c:order val="1"/>
          <c:tx>
            <c:strRef>
              <c:f>Sheet1!$D$2</c:f>
              <c:strCache>
                <c:ptCount val="1"/>
                <c:pt idx="0">
                  <c:v>England</c:v>
                </c:pt>
              </c:strCache>
            </c:strRef>
          </c:tx>
          <c:spPr>
            <a:solidFill>
              <a:srgbClr val="00B0F0"/>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dLbl>
              <c:idx val="0"/>
              <c:layout>
                <c:manualLayout>
                  <c:x val="6.5798753476292004E-3"/>
                  <c:y val="4.6214563300578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30-4342-A121-88ED18BE3B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Sheet1!$B$3:$B$18</c:f>
              <c:strCache>
                <c:ptCount val="16"/>
                <c:pt idx="0">
                  <c:v>ICT</c:v>
                </c:pt>
                <c:pt idx="1">
                  <c:v>Professional &amp; scientific </c:v>
                </c:pt>
                <c:pt idx="2">
                  <c:v>Retail</c:v>
                </c:pt>
                <c:pt idx="3">
                  <c:v>Education</c:v>
                </c:pt>
                <c:pt idx="4">
                  <c:v>Health</c:v>
                </c:pt>
                <c:pt idx="5">
                  <c:v>Business support services</c:v>
                </c:pt>
                <c:pt idx="6">
                  <c:v>Manufacturing</c:v>
                </c:pt>
                <c:pt idx="7">
                  <c:v>Wholesale</c:v>
                </c:pt>
                <c:pt idx="8">
                  <c:v>Hospitality</c:v>
                </c:pt>
                <c:pt idx="9">
                  <c:v>Arts, entertainment &amp; recreation</c:v>
                </c:pt>
                <c:pt idx="10">
                  <c:v>Construction</c:v>
                </c:pt>
                <c:pt idx="11">
                  <c:v>Transport and storage</c:v>
                </c:pt>
                <c:pt idx="12">
                  <c:v>Public administration &amp; defence</c:v>
                </c:pt>
                <c:pt idx="13">
                  <c:v>Mining, quarrying &amp; utilities</c:v>
                </c:pt>
                <c:pt idx="14">
                  <c:v>Finance &amp; insurance</c:v>
                </c:pt>
                <c:pt idx="15">
                  <c:v>Farming, forestry &amp; fishing</c:v>
                </c:pt>
              </c:strCache>
            </c:strRef>
          </c:cat>
          <c:val>
            <c:numRef>
              <c:f>Sheet1!$D$3:$D$18</c:f>
              <c:numCache>
                <c:formatCode>0%</c:formatCode>
                <c:ptCount val="16"/>
                <c:pt idx="0">
                  <c:v>0.04</c:v>
                </c:pt>
                <c:pt idx="1">
                  <c:v>0.11</c:v>
                </c:pt>
                <c:pt idx="2">
                  <c:v>0.12</c:v>
                </c:pt>
                <c:pt idx="3">
                  <c:v>0.1</c:v>
                </c:pt>
                <c:pt idx="4">
                  <c:v>0.13</c:v>
                </c:pt>
                <c:pt idx="5">
                  <c:v>0.09</c:v>
                </c:pt>
                <c:pt idx="6">
                  <c:v>0.09</c:v>
                </c:pt>
                <c:pt idx="7">
                  <c:v>0.04</c:v>
                </c:pt>
                <c:pt idx="8">
                  <c:v>7.0000000000000007E-2</c:v>
                </c:pt>
                <c:pt idx="9">
                  <c:v>0.05</c:v>
                </c:pt>
                <c:pt idx="10">
                  <c:v>0.05</c:v>
                </c:pt>
                <c:pt idx="11">
                  <c:v>0.05</c:v>
                </c:pt>
                <c:pt idx="12">
                  <c:v>0.05</c:v>
                </c:pt>
                <c:pt idx="13">
                  <c:v>0.01</c:v>
                </c:pt>
                <c:pt idx="14">
                  <c:v>0.04</c:v>
                </c:pt>
                <c:pt idx="15">
                  <c:v>0.01</c:v>
                </c:pt>
              </c:numCache>
            </c:numRef>
          </c:val>
          <c:extLst>
            <c:ext xmlns:c16="http://schemas.microsoft.com/office/drawing/2014/chart" uri="{C3380CC4-5D6E-409C-BE32-E72D297353CC}">
              <c16:uniqueId val="{00000001-ACAD-4F02-8E4C-CAC1578EB6E7}"/>
            </c:ext>
          </c:extLst>
        </c:ser>
        <c:dLbls>
          <c:showLegendKey val="0"/>
          <c:showVal val="0"/>
          <c:showCatName val="0"/>
          <c:showSerName val="0"/>
          <c:showPercent val="0"/>
          <c:showBubbleSize val="0"/>
        </c:dLbls>
        <c:gapWidth val="100"/>
        <c:overlap val="-24"/>
        <c:axId val="304947480"/>
        <c:axId val="304748696"/>
      </c:barChart>
      <c:catAx>
        <c:axId val="304947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04748696"/>
        <c:crosses val="autoZero"/>
        <c:auto val="1"/>
        <c:lblAlgn val="ctr"/>
        <c:lblOffset val="100"/>
        <c:noMultiLvlLbl val="0"/>
      </c:catAx>
      <c:valAx>
        <c:axId val="304748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04947480"/>
        <c:crosses val="autoZero"/>
        <c:crossBetween val="between"/>
      </c:valAx>
      <c:spPr>
        <a:noFill/>
        <a:ln>
          <a:noFill/>
        </a:ln>
        <a:effectLst/>
      </c:spPr>
    </c:plotArea>
    <c:legend>
      <c:legendPos val="b"/>
      <c:layout>
        <c:manualLayout>
          <c:xMode val="edge"/>
          <c:yMode val="edge"/>
          <c:x val="0.72068739116923697"/>
          <c:y val="0.15557727475987801"/>
          <c:w val="0.25639287347689799"/>
          <c:h val="5.295952423016819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9939854901167604E-2"/>
          <c:y val="4.9927644565088497E-2"/>
          <c:w val="0.67657533612288301"/>
          <c:h val="0.78208267027472"/>
        </c:manualLayout>
      </c:layout>
      <c:pieChart>
        <c:varyColors val="1"/>
        <c:ser>
          <c:idx val="0"/>
          <c:order val="0"/>
          <c:tx>
            <c:strRef>
              <c:f>'[Occupation_Table205 (1).xls]Occupations'!$C$81</c:f>
              <c:strCache>
                <c:ptCount val="1"/>
                <c:pt idx="0">
                  <c:v>TVB</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7EB8-4560-AB33-085149DD1DD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EB8-4560-AB33-085149DD1DDE}"/>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7EB8-4560-AB33-085149DD1DDE}"/>
              </c:ext>
            </c:extLst>
          </c:dPt>
          <c:dLbls>
            <c:dLbl>
              <c:idx val="2"/>
              <c:layout>
                <c:manualLayout>
                  <c:x val="0.11772860762508994"/>
                  <c:y val="-0.126387696760326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EB8-4560-AB33-085149DD1DDE}"/>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'[Occupation_Table205 (1).xls]Occupations'!$B$82:$B$84</c:f>
              <c:strCache>
                <c:ptCount val="3"/>
                <c:pt idx="0">
                  <c:v>Core STEM roles </c:v>
                </c:pt>
                <c:pt idx="1">
                  <c:v>Other STEM roles</c:v>
                </c:pt>
                <c:pt idx="2">
                  <c:v>Other roles</c:v>
                </c:pt>
              </c:strCache>
            </c:strRef>
          </c:cat>
          <c:val>
            <c:numRef>
              <c:f>'[Occupation_Table205 (1).xls]Occupations'!$C$82:$C$84</c:f>
              <c:numCache>
                <c:formatCode>General</c:formatCode>
                <c:ptCount val="3"/>
                <c:pt idx="0">
                  <c:v>10</c:v>
                </c:pt>
                <c:pt idx="1">
                  <c:v>17</c:v>
                </c:pt>
                <c:pt idx="2">
                  <c:v>73</c:v>
                </c:pt>
              </c:numCache>
            </c:numRef>
          </c:val>
          <c:extLst>
            <c:ext xmlns:c16="http://schemas.microsoft.com/office/drawing/2014/chart" uri="{C3380CC4-5D6E-409C-BE32-E72D297353CC}">
              <c16:uniqueId val="{00000006-7EB8-4560-AB33-085149DD1DD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366557463778498"/>
          <c:y val="0.807433389191339"/>
          <c:w val="0.45633442536221502"/>
          <c:h val="0.178706695266838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196752225374499"/>
          <c:y val="0"/>
          <c:w val="0.58053471392157197"/>
          <c:h val="0.99222342176279599"/>
        </c:manualLayout>
      </c:layout>
      <c:pieChart>
        <c:varyColors val="1"/>
        <c:ser>
          <c:idx val="0"/>
          <c:order val="0"/>
          <c:tx>
            <c:strRef>
              <c:f>'[Occupation_Table205 (1).xls]Occupations'!$D$81</c:f>
              <c:strCache>
                <c:ptCount val="1"/>
                <c:pt idx="0">
                  <c:v>England </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8C6D-4BE9-8426-8B73587A234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C6D-4BE9-8426-8B73587A2349}"/>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8C6D-4BE9-8426-8B73587A2349}"/>
              </c:ext>
            </c:extLst>
          </c:dPt>
          <c:dLbls>
            <c:dLbl>
              <c:idx val="2"/>
              <c:layout>
                <c:manualLayout>
                  <c:x val="9.4955044475486833E-2"/>
                  <c:y val="-0.1903887400288664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C6D-4BE9-8426-8B73587A234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'[Occupation_Table205 (1).xls]Occupations'!$B$82:$B$84</c:f>
              <c:strCache>
                <c:ptCount val="3"/>
                <c:pt idx="0">
                  <c:v>Core STEM roles </c:v>
                </c:pt>
                <c:pt idx="1">
                  <c:v>Other STEM roles</c:v>
                </c:pt>
                <c:pt idx="2">
                  <c:v>Other roles</c:v>
                </c:pt>
              </c:strCache>
            </c:strRef>
          </c:cat>
          <c:val>
            <c:numRef>
              <c:f>'[Occupation_Table205 (1).xls]Occupations'!$D$82:$D$84</c:f>
              <c:numCache>
                <c:formatCode>General</c:formatCode>
                <c:ptCount val="3"/>
                <c:pt idx="0">
                  <c:v>5</c:v>
                </c:pt>
                <c:pt idx="1">
                  <c:v>17</c:v>
                </c:pt>
                <c:pt idx="2">
                  <c:v>78</c:v>
                </c:pt>
              </c:numCache>
            </c:numRef>
          </c:val>
          <c:extLst>
            <c:ext xmlns:c16="http://schemas.microsoft.com/office/drawing/2014/chart" uri="{C3380CC4-5D6E-409C-BE32-E72D297353CC}">
              <c16:uniqueId val="{00000006-8C6D-4BE9-8426-8B73587A2349}"/>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8416447943999"/>
          <c:y val="3.9646572386759199E-2"/>
          <c:w val="0.58782808398950204"/>
          <c:h val="0.609500368560563"/>
        </c:manualLayout>
      </c:layout>
      <c:barChart>
        <c:barDir val="col"/>
        <c:grouping val="clustered"/>
        <c:varyColors val="0"/>
        <c:ser>
          <c:idx val="0"/>
          <c:order val="0"/>
          <c:tx>
            <c:strRef>
              <c:f>Sheet1!$B$1</c:f>
              <c:strCache>
                <c:ptCount val="1"/>
                <c:pt idx="0">
                  <c:v>Jobs that require this level of qualification</c:v>
                </c:pt>
              </c:strCache>
            </c:strRef>
          </c:tx>
          <c:invertIfNegative val="0"/>
          <c:dLbls>
            <c:dLbl>
              <c:idx val="0"/>
              <c:layout>
                <c:manualLayout>
                  <c:x val="1.7361111111111099E-3"/>
                  <c:y val="9.9194048357098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8F-4E14-B7FC-DA4191C804DF}"/>
                </c:ext>
              </c:extLst>
            </c:dLbl>
            <c:dLbl>
              <c:idx val="2"/>
              <c:layout>
                <c:manualLayout>
                  <c:x val="-6.9444444444444501E-3"/>
                  <c:y val="4.9597024178549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8F-4E14-B7FC-DA4191C804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Lower level qualifications</c:v>
                </c:pt>
                <c:pt idx="1">
                  <c:v>5 good GCSEs</c:v>
                </c:pt>
                <c:pt idx="2">
                  <c:v>3 A-levels or equivalent</c:v>
                </c:pt>
                <c:pt idx="3">
                  <c:v>Degree</c:v>
                </c:pt>
              </c:strCache>
            </c:strRef>
          </c:cat>
          <c:val>
            <c:numRef>
              <c:f>Sheet1!$B$2:$B$5</c:f>
              <c:numCache>
                <c:formatCode>0%</c:formatCode>
                <c:ptCount val="4"/>
                <c:pt idx="0">
                  <c:v>7.0000000000000007E-2</c:v>
                </c:pt>
                <c:pt idx="1">
                  <c:v>0.36</c:v>
                </c:pt>
                <c:pt idx="2">
                  <c:v>0.2</c:v>
                </c:pt>
                <c:pt idx="3">
                  <c:v>0.36</c:v>
                </c:pt>
              </c:numCache>
            </c:numRef>
          </c:val>
          <c:extLst>
            <c:ext xmlns:c16="http://schemas.microsoft.com/office/drawing/2014/chart" uri="{C3380CC4-5D6E-409C-BE32-E72D297353CC}">
              <c16:uniqueId val="{00000002-078F-4E14-B7FC-DA4191C804DF}"/>
            </c:ext>
          </c:extLst>
        </c:ser>
        <c:ser>
          <c:idx val="1"/>
          <c:order val="1"/>
          <c:tx>
            <c:strRef>
              <c:f>Sheet1!$C$1</c:f>
              <c:strCache>
                <c:ptCount val="1"/>
                <c:pt idx="0">
                  <c:v>Berkshire residents with this level qualification</c:v>
                </c:pt>
              </c:strCache>
            </c:strRef>
          </c:tx>
          <c:spPr>
            <a:solidFill>
              <a:srgbClr val="FFC000"/>
            </a:solidFill>
          </c:spPr>
          <c:invertIfNegative val="0"/>
          <c:dLbls>
            <c:dLbl>
              <c:idx val="0"/>
              <c:layout>
                <c:manualLayout>
                  <c:x val="1.7361111111111099E-3"/>
                  <c:y val="7.4395536267824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8F-4E14-B7FC-DA4191C804DF}"/>
                </c:ext>
              </c:extLst>
            </c:dLbl>
            <c:dLbl>
              <c:idx val="1"/>
              <c:layout>
                <c:manualLayout>
                  <c:x val="3.4722222222222199E-3"/>
                  <c:y val="7.4395536267824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8F-4E14-B7FC-DA4191C804DF}"/>
                </c:ext>
              </c:extLst>
            </c:dLbl>
            <c:dLbl>
              <c:idx val="2"/>
              <c:layout>
                <c:manualLayout>
                  <c:x val="3.47208552055993E-3"/>
                  <c:y val="4.9597024178549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8F-4E14-B7FC-DA4191C804DF}"/>
                </c:ext>
              </c:extLst>
            </c:dLbl>
            <c:dLbl>
              <c:idx val="3"/>
              <c:layout>
                <c:manualLayout>
                  <c:x val="6.9444444444444501E-3"/>
                  <c:y val="2.4798512089274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8F-4E14-B7FC-DA4191C804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Lower level qualifications</c:v>
                </c:pt>
                <c:pt idx="1">
                  <c:v>5 good GCSEs</c:v>
                </c:pt>
                <c:pt idx="2">
                  <c:v>3 A-levels or equivalent</c:v>
                </c:pt>
                <c:pt idx="3">
                  <c:v>Degree</c:v>
                </c:pt>
              </c:strCache>
            </c:strRef>
          </c:cat>
          <c:val>
            <c:numRef>
              <c:f>Sheet1!$C$2:$C$5</c:f>
              <c:numCache>
                <c:formatCode>0%</c:formatCode>
                <c:ptCount val="4"/>
                <c:pt idx="0">
                  <c:v>0.23</c:v>
                </c:pt>
                <c:pt idx="1">
                  <c:v>0.17</c:v>
                </c:pt>
                <c:pt idx="2">
                  <c:v>0.16</c:v>
                </c:pt>
                <c:pt idx="3">
                  <c:v>0.42</c:v>
                </c:pt>
              </c:numCache>
            </c:numRef>
          </c:val>
          <c:extLst>
            <c:ext xmlns:c16="http://schemas.microsoft.com/office/drawing/2014/chart" uri="{C3380CC4-5D6E-409C-BE32-E72D297353CC}">
              <c16:uniqueId val="{00000007-078F-4E14-B7FC-DA4191C804DF}"/>
            </c:ext>
          </c:extLst>
        </c:ser>
        <c:dLbls>
          <c:showLegendKey val="0"/>
          <c:showVal val="0"/>
          <c:showCatName val="0"/>
          <c:showSerName val="0"/>
          <c:showPercent val="0"/>
          <c:showBubbleSize val="0"/>
        </c:dLbls>
        <c:gapWidth val="150"/>
        <c:axId val="305296168"/>
        <c:axId val="305248232"/>
      </c:barChart>
      <c:catAx>
        <c:axId val="305296168"/>
        <c:scaling>
          <c:orientation val="minMax"/>
        </c:scaling>
        <c:delete val="0"/>
        <c:axPos val="b"/>
        <c:numFmt formatCode="General" sourceLinked="0"/>
        <c:majorTickMark val="out"/>
        <c:minorTickMark val="none"/>
        <c:tickLblPos val="nextTo"/>
        <c:txPr>
          <a:bodyPr/>
          <a:lstStyle/>
          <a:p>
            <a:pPr>
              <a:defRPr sz="1400"/>
            </a:pPr>
            <a:endParaRPr lang="en-US"/>
          </a:p>
        </c:txPr>
        <c:crossAx val="305248232"/>
        <c:crosses val="autoZero"/>
        <c:auto val="1"/>
        <c:lblAlgn val="ctr"/>
        <c:lblOffset val="100"/>
        <c:noMultiLvlLbl val="0"/>
      </c:catAx>
      <c:valAx>
        <c:axId val="305248232"/>
        <c:scaling>
          <c:orientation val="minMax"/>
        </c:scaling>
        <c:delete val="0"/>
        <c:axPos val="l"/>
        <c:majorGridlines/>
        <c:numFmt formatCode="0%" sourceLinked="1"/>
        <c:majorTickMark val="out"/>
        <c:minorTickMark val="none"/>
        <c:tickLblPos val="nextTo"/>
        <c:crossAx val="305296168"/>
        <c:crosses val="autoZero"/>
        <c:crossBetween val="between"/>
      </c:valAx>
    </c:plotArea>
    <c:legend>
      <c:legendPos val="r"/>
      <c:layout>
        <c:manualLayout>
          <c:xMode val="edge"/>
          <c:yMode val="edge"/>
          <c:x val="0.11202814494463936"/>
          <c:y val="0.80580442009212305"/>
          <c:w val="0.62942676036929857"/>
          <c:h val="0.15310287311192483"/>
        </c:manualLayout>
      </c:layout>
      <c:overlay val="0"/>
      <c:txPr>
        <a:bodyPr/>
        <a:lstStyle/>
        <a:p>
          <a:pPr>
            <a:defRPr sz="1400"/>
          </a:pPr>
          <a:endParaRPr lang="en-US"/>
        </a:p>
      </c:txPr>
    </c:legend>
    <c:plotVisOnly val="1"/>
    <c:dispBlanksAs val="gap"/>
    <c:showDLblsOverMax val="0"/>
  </c:chart>
  <c:txPr>
    <a:bodyPr/>
    <a:lstStyle/>
    <a:p>
      <a:pPr>
        <a:defRPr sz="1800">
          <a:latin typeface="Calibri"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18777340332"/>
          <c:y val="9.2685708148849605E-2"/>
          <c:w val="0.78604716977086597"/>
          <c:h val="0.7765626338363299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Bracknell Forest</c:v>
                </c:pt>
                <c:pt idx="1">
                  <c:v>Reading</c:v>
                </c:pt>
                <c:pt idx="2">
                  <c:v>Slough</c:v>
                </c:pt>
                <c:pt idx="3">
                  <c:v>West Berkshire</c:v>
                </c:pt>
                <c:pt idx="4">
                  <c:v>Windsor and Maidenhead</c:v>
                </c:pt>
                <c:pt idx="5">
                  <c:v>Wokingham</c:v>
                </c:pt>
              </c:strCache>
            </c:strRef>
          </c:cat>
          <c:val>
            <c:numRef>
              <c:f>Sheet1!$E$2:$E$7</c:f>
              <c:numCache>
                <c:formatCode>[$-10409]#,##0;\(#,##0\)</c:formatCode>
                <c:ptCount val="6"/>
                <c:pt idx="0">
                  <c:v>322</c:v>
                </c:pt>
                <c:pt idx="1">
                  <c:v>674</c:v>
                </c:pt>
                <c:pt idx="2">
                  <c:v>368</c:v>
                </c:pt>
                <c:pt idx="3">
                  <c:v>468</c:v>
                </c:pt>
                <c:pt idx="4">
                  <c:v>327</c:v>
                </c:pt>
                <c:pt idx="5">
                  <c:v>262</c:v>
                </c:pt>
              </c:numCache>
            </c:numRef>
          </c:val>
          <c:extLst>
            <c:ext xmlns:c16="http://schemas.microsoft.com/office/drawing/2014/chart" uri="{C3380CC4-5D6E-409C-BE32-E72D297353CC}">
              <c16:uniqueId val="{00000000-8B88-407E-A628-1DFEDFCCFA89}"/>
            </c:ext>
          </c:extLst>
        </c:ser>
        <c:dLbls>
          <c:showLegendKey val="0"/>
          <c:showVal val="0"/>
          <c:showCatName val="0"/>
          <c:showSerName val="0"/>
          <c:showPercent val="0"/>
          <c:showBubbleSize val="0"/>
        </c:dLbls>
        <c:gapWidth val="219"/>
        <c:overlap val="-27"/>
        <c:axId val="388977272"/>
        <c:axId val="388961288"/>
      </c:barChart>
      <c:catAx>
        <c:axId val="38897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sz="1400"/>
            </a:pPr>
            <a:endParaRPr lang="en-US"/>
          </a:p>
        </c:txPr>
        <c:crossAx val="388961288"/>
        <c:crosses val="autoZero"/>
        <c:auto val="1"/>
        <c:lblAlgn val="ctr"/>
        <c:lblOffset val="100"/>
        <c:noMultiLvlLbl val="0"/>
      </c:catAx>
      <c:valAx>
        <c:axId val="388961288"/>
        <c:scaling>
          <c:orientation val="minMax"/>
        </c:scaling>
        <c:delete val="0"/>
        <c:axPos val="l"/>
        <c:majorGridlines>
          <c:spPr>
            <a:ln w="9525" cap="flat" cmpd="sng" algn="ctr">
              <a:solidFill>
                <a:schemeClr val="tx1">
                  <a:lumMod val="15000"/>
                  <a:lumOff val="85000"/>
                </a:schemeClr>
              </a:solidFill>
              <a:round/>
            </a:ln>
            <a:effectLst/>
          </c:spPr>
        </c:majorGridlines>
        <c:numFmt formatCode="[$-10409]#,##0;\(#,##0\)" sourceLinked="1"/>
        <c:majorTickMark val="none"/>
        <c:minorTickMark val="none"/>
        <c:tickLblPos val="nextTo"/>
        <c:spPr>
          <a:noFill/>
          <a:ln>
            <a:noFill/>
          </a:ln>
          <a:effectLst/>
        </c:spPr>
        <c:txPr>
          <a:bodyPr rot="-60000000" vert="horz"/>
          <a:lstStyle/>
          <a:p>
            <a:pPr>
              <a:defRPr sz="1400"/>
            </a:pPr>
            <a:endParaRPr lang="en-US"/>
          </a:p>
        </c:txPr>
        <c:crossAx val="388977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0.26836</cdr:x>
      <cdr:y>0.64675</cdr:y>
    </cdr:from>
    <cdr:to>
      <cdr:x>0.58919</cdr:x>
      <cdr:y>0.77371</cdr:y>
    </cdr:to>
    <cdr:sp macro="" textlink="">
      <cdr:nvSpPr>
        <cdr:cNvPr id="2" name="Oval 1"/>
        <cdr:cNvSpPr/>
      </cdr:nvSpPr>
      <cdr:spPr>
        <a:xfrm xmlns:a="http://schemas.openxmlformats.org/drawingml/2006/main">
          <a:off x="1963102" y="3312160"/>
          <a:ext cx="2346960" cy="650240"/>
        </a:xfrm>
        <a:prstGeom xmlns:a="http://schemas.openxmlformats.org/drawingml/2006/main" prst="ellipse">
          <a:avLst/>
        </a:prstGeom>
        <a:noFill xmlns:a="http://schemas.openxmlformats.org/drawingml/2006/main"/>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1D35F-5A79-4FAF-8C38-3BB4F1368BB4}" type="datetimeFigureOut">
              <a:rPr lang="en-US" smtClean="0"/>
              <a:pPr/>
              <a:t>9/9/2016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A6D0B-28A9-4E84-BCB8-F688BBDB5717}" type="slidenum">
              <a:rPr lang="en-US" smtClean="0"/>
              <a:pPr/>
              <a:t>‹#›</a:t>
            </a:fld>
            <a:endParaRPr lang="en-US" dirty="0"/>
          </a:p>
        </p:txBody>
      </p:sp>
    </p:spTree>
    <p:extLst>
      <p:ext uri="{BB962C8B-B14F-4D97-AF65-F5344CB8AC3E}">
        <p14:creationId xmlns:p14="http://schemas.microsoft.com/office/powerpoint/2010/main" val="165614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4A6D0B-28A9-4E84-BCB8-F688BBDB5717}" type="slidenum">
              <a:rPr lang="en-US" smtClean="0"/>
              <a:pPr/>
              <a:t>2</a:t>
            </a:fld>
            <a:endParaRPr lang="en-US" dirty="0"/>
          </a:p>
        </p:txBody>
      </p:sp>
    </p:spTree>
    <p:extLst>
      <p:ext uri="{BB962C8B-B14F-4D97-AF65-F5344CB8AC3E}">
        <p14:creationId xmlns:p14="http://schemas.microsoft.com/office/powerpoint/2010/main" val="148096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4A6D0B-28A9-4E84-BCB8-F688BBDB5717}" type="slidenum">
              <a:rPr lang="en-US" smtClean="0"/>
              <a:pPr/>
              <a:t>3</a:t>
            </a:fld>
            <a:endParaRPr lang="en-US" dirty="0"/>
          </a:p>
        </p:txBody>
      </p:sp>
    </p:spTree>
    <p:extLst>
      <p:ext uri="{BB962C8B-B14F-4D97-AF65-F5344CB8AC3E}">
        <p14:creationId xmlns:p14="http://schemas.microsoft.com/office/powerpoint/2010/main" val="301867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EMSI Analyst,</a:t>
            </a:r>
            <a:r>
              <a:rPr lang="en-GB" baseline="0" dirty="0"/>
              <a:t> 2015</a:t>
            </a:r>
            <a:endParaRPr lang="en-GB" dirty="0"/>
          </a:p>
        </p:txBody>
      </p:sp>
      <p:sp>
        <p:nvSpPr>
          <p:cNvPr id="4" name="Slide Number Placeholder 3"/>
          <p:cNvSpPr>
            <a:spLocks noGrp="1"/>
          </p:cNvSpPr>
          <p:nvPr>
            <p:ph type="sldNum" sz="quarter" idx="10"/>
          </p:nvPr>
        </p:nvSpPr>
        <p:spPr/>
        <p:txBody>
          <a:bodyPr/>
          <a:lstStyle/>
          <a:p>
            <a:fld id="{8D4A6D0B-28A9-4E84-BCB8-F688BBDB5717}" type="slidenum">
              <a:rPr lang="en-US" smtClean="0"/>
              <a:pPr/>
              <a:t>5</a:t>
            </a:fld>
            <a:endParaRPr lang="en-US"/>
          </a:p>
        </p:txBody>
      </p:sp>
    </p:spTree>
    <p:extLst>
      <p:ext uri="{BB962C8B-B14F-4D97-AF65-F5344CB8AC3E}">
        <p14:creationId xmlns:p14="http://schemas.microsoft.com/office/powerpoint/2010/main" val="230342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4A6D0B-28A9-4E84-BCB8-F688BBDB5717}"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9/9/2016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9/9/2016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caroline@thamesvalleyberkshire.co.uk" TargetMode="External"/><Relationship Id="rId3" Type="http://schemas.openxmlformats.org/officeDocument/2006/relationships/hyperlink" Target="http://berkshire.elevateme.org.uk/index.htm" TargetMode="External"/><Relationship Id="rId7" Type="http://schemas.openxmlformats.org/officeDocument/2006/relationships/hyperlink" Target="http://thamesvalleyberkshire.co.uk/Data-Research"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careersandenterprise.co.uk/" TargetMode="External"/><Relationship Id="rId5" Type="http://schemas.openxmlformats.org/officeDocument/2006/relationships/hyperlink" Target="http://www.amazingapprenticeships.com/apprenticeship-pack/" TargetMode="External"/><Relationship Id="rId10" Type="http://schemas.microsoft.com/office/2007/relationships/hdphoto" Target="../media/hdphoto1.wdp"/><Relationship Id="rId4" Type="http://schemas.openxmlformats.org/officeDocument/2006/relationships/hyperlink" Target="https://nationalcareersservice.direct.gov.uk/Pages/Home.aspx" TargetMode="Externa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pd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32900" y="571500"/>
            <a:ext cx="2959100" cy="57022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4404" y="1311024"/>
            <a:ext cx="7315200" cy="2687774"/>
          </a:xfrm>
        </p:spPr>
        <p:txBody>
          <a:bodyPr/>
          <a:lstStyle/>
          <a:p>
            <a:pPr algn="ctr"/>
            <a:r>
              <a:rPr lang="en-GB" sz="6800" dirty="0">
                <a:latin typeface="Calibri" panose="020F0502020204030204" pitchFamily="34" charset="0"/>
              </a:rPr>
              <a:t>Careers in Berkshire:</a:t>
            </a:r>
            <a:br>
              <a:rPr lang="en-GB" dirty="0">
                <a:latin typeface="Calibri" panose="020F0502020204030204" pitchFamily="34" charset="0"/>
              </a:rPr>
            </a:br>
            <a:r>
              <a:rPr lang="en-GB" sz="4400" dirty="0">
                <a:latin typeface="Calibri" panose="020F0502020204030204" pitchFamily="34" charset="0"/>
              </a:rPr>
              <a:t>Local labour market information </a:t>
            </a:r>
          </a:p>
        </p:txBody>
      </p:sp>
      <p:sp>
        <p:nvSpPr>
          <p:cNvPr id="3" name="Subtitle 2"/>
          <p:cNvSpPr>
            <a:spLocks noGrp="1"/>
          </p:cNvSpPr>
          <p:nvPr>
            <p:ph type="subTitle" idx="1"/>
          </p:nvPr>
        </p:nvSpPr>
        <p:spPr>
          <a:xfrm>
            <a:off x="949127" y="5256282"/>
            <a:ext cx="7315200" cy="504413"/>
          </a:xfrm>
        </p:spPr>
        <p:txBody>
          <a:bodyPr/>
          <a:lstStyle/>
          <a:p>
            <a:pPr algn="ctr"/>
            <a:r>
              <a:rPr lang="en-GB" dirty="0">
                <a:latin typeface="Calibri" panose="020F0502020204030204" pitchFamily="34" charset="0"/>
              </a:rPr>
              <a:t>2016/17 </a:t>
            </a:r>
          </a:p>
        </p:txBody>
      </p:sp>
      <p:pic>
        <p:nvPicPr>
          <p:cNvPr id="4" name="Picture 3"/>
          <p:cNvPicPr>
            <a:picLocks noChangeAspect="1"/>
          </p:cNvPicPr>
          <p:nvPr/>
        </p:nvPicPr>
        <p:blipFill>
          <a:blip r:embed="rId2"/>
          <a:stretch>
            <a:fillRect/>
          </a:stretch>
        </p:blipFill>
        <p:spPr>
          <a:xfrm>
            <a:off x="10007725" y="749300"/>
            <a:ext cx="1411087" cy="1404555"/>
          </a:xfrm>
          <a:prstGeom prst="rect">
            <a:avLst/>
          </a:prstGeom>
        </p:spPr>
      </p:pic>
      <p:pic>
        <p:nvPicPr>
          <p:cNvPr id="5" name="Picture 4"/>
          <p:cNvPicPr>
            <a:picLocks noChangeAspect="1"/>
          </p:cNvPicPr>
          <p:nvPr/>
        </p:nvPicPr>
        <p:blipFill>
          <a:blip r:embed="rId3"/>
          <a:stretch>
            <a:fillRect/>
          </a:stretch>
        </p:blipFill>
        <p:spPr>
          <a:xfrm>
            <a:off x="9815291" y="5238853"/>
            <a:ext cx="1865891" cy="920647"/>
          </a:xfrm>
          <a:prstGeom prst="rect">
            <a:avLst/>
          </a:prstGeom>
        </p:spPr>
      </p:pic>
      <p:pic>
        <p:nvPicPr>
          <p:cNvPr id="1026" name="Picture 5" descr="cid:image005.png@01D0AE86.1CA217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7662" y="2352209"/>
            <a:ext cx="1519764" cy="121248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pic>
        <p:nvPicPr>
          <p:cNvPr id="6" name="Picture 2"/>
          <p:cNvPicPr>
            <a:picLocks noChangeAspect="1" noChangeArrowheads="1"/>
          </p:cNvPicPr>
          <p:nvPr/>
        </p:nvPicPr>
        <p:blipFill>
          <a:blip r:embed="rId5"/>
          <a:srcRect/>
          <a:stretch>
            <a:fillRect/>
          </a:stretch>
        </p:blipFill>
        <p:spPr bwMode="auto">
          <a:xfrm>
            <a:off x="9933415" y="4137225"/>
            <a:ext cx="1521437" cy="616266"/>
          </a:xfrm>
          <a:prstGeom prst="rect">
            <a:avLst/>
          </a:prstGeom>
          <a:noFill/>
          <a:ln w="9525">
            <a:noFill/>
            <a:miter lim="800000"/>
            <a:headEnd/>
            <a:tailEnd/>
          </a:ln>
        </p:spPr>
      </p:pic>
    </p:spTree>
    <p:extLst>
      <p:ext uri="{BB962C8B-B14F-4D97-AF65-F5344CB8AC3E}">
        <p14:creationId xmlns:p14="http://schemas.microsoft.com/office/powerpoint/2010/main" val="23226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3" y="1124565"/>
            <a:ext cx="2947482" cy="4601183"/>
          </a:xfrm>
        </p:spPr>
        <p:txBody>
          <a:bodyPr anchor="t">
            <a:noAutofit/>
          </a:bodyPr>
          <a:lstStyle/>
          <a:p>
            <a:pPr>
              <a:lnSpc>
                <a:spcPts val="2460"/>
              </a:lnSpc>
            </a:pPr>
            <a:r>
              <a:rPr lang="en-GB" sz="2800" b="1" dirty="0">
                <a:latin typeface="Calibri" pitchFamily="34" charset="0"/>
              </a:rPr>
              <a:t>Key facts</a:t>
            </a:r>
            <a:br>
              <a:rPr lang="en-GB" sz="2800" b="1" dirty="0">
                <a:latin typeface="Calibri" pitchFamily="34" charset="0"/>
              </a:rPr>
            </a:br>
            <a:r>
              <a:rPr lang="en-GB" sz="2200" dirty="0">
                <a:latin typeface="Calibri" pitchFamily="34" charset="0"/>
              </a:rPr>
              <a:t>Salaries in Berkshire are the highest in the country (outside of London). </a:t>
            </a:r>
            <a:br>
              <a:rPr lang="en-GB" sz="2200" dirty="0">
                <a:latin typeface="Calibri" pitchFamily="34" charset="0"/>
              </a:rPr>
            </a:br>
            <a:br>
              <a:rPr lang="en-GB" sz="2200" dirty="0">
                <a:latin typeface="Calibri" pitchFamily="34" charset="0"/>
              </a:rPr>
            </a:br>
            <a:r>
              <a:rPr lang="en-GB" sz="2200" dirty="0">
                <a:latin typeface="Calibri" pitchFamily="34" charset="0"/>
              </a:rPr>
              <a:t>Whilst starting salaries can be low in sectors such as hospitality, retail and warehousing, it is possible to rise up the ranks quickly. </a:t>
            </a:r>
            <a:br>
              <a:rPr lang="en-GB" sz="2200" dirty="0"/>
            </a:br>
            <a:br>
              <a:rPr lang="en-GB" sz="2200" dirty="0"/>
            </a:br>
            <a:r>
              <a:rPr lang="en-GB" sz="2200" dirty="0"/>
              <a:t> </a:t>
            </a:r>
          </a:p>
        </p:txBody>
      </p:sp>
      <p:sp>
        <p:nvSpPr>
          <p:cNvPr id="4" name="TextBox 3"/>
          <p:cNvSpPr txBox="1"/>
          <p:nvPr/>
        </p:nvSpPr>
        <p:spPr>
          <a:xfrm>
            <a:off x="3650645" y="623817"/>
            <a:ext cx="8049058" cy="954107"/>
          </a:xfrm>
          <a:prstGeom prst="rect">
            <a:avLst/>
          </a:prstGeom>
          <a:noFill/>
        </p:spPr>
        <p:txBody>
          <a:bodyPr wrap="square" rtlCol="0">
            <a:spAutoFit/>
          </a:bodyPr>
          <a:lstStyle/>
          <a:p>
            <a:pPr algn="ctr"/>
            <a:r>
              <a:rPr lang="en-GB" sz="2800" b="1" dirty="0">
                <a:latin typeface="Calibri" panose="020F0502020204030204" pitchFamily="34" charset="0"/>
              </a:rPr>
              <a:t>Some high paying jobs in Berkshire </a:t>
            </a:r>
            <a:br>
              <a:rPr lang="en-GB" sz="2800" b="1" dirty="0">
                <a:latin typeface="Calibri" panose="020F0502020204030204" pitchFamily="34" charset="0"/>
              </a:rPr>
            </a:br>
            <a:r>
              <a:rPr lang="en-GB" sz="2800" b="1" dirty="0">
                <a:latin typeface="Calibri" panose="020F0502020204030204" pitchFamily="34" charset="0"/>
              </a:rPr>
              <a:t>that you may not be aware of... </a:t>
            </a:r>
          </a:p>
        </p:txBody>
      </p:sp>
      <p:pic>
        <p:nvPicPr>
          <p:cNvPr id="5122" name="Picture 2"/>
          <p:cNvPicPr>
            <a:picLocks noGrp="1" noChangeAspect="1" noChangeArrowheads="1"/>
          </p:cNvPicPr>
          <p:nvPr>
            <p:ph idx="1"/>
          </p:nvPr>
        </p:nvPicPr>
        <p:blipFill>
          <a:blip r:embed="rId2"/>
          <a:srcRect/>
          <a:stretch>
            <a:fillRect/>
          </a:stretch>
        </p:blipFill>
        <p:spPr bwMode="auto">
          <a:xfrm>
            <a:off x="3522657" y="1822175"/>
            <a:ext cx="8107472" cy="3723374"/>
          </a:xfrm>
          <a:prstGeom prst="rect">
            <a:avLst/>
          </a:prstGeom>
          <a:noFill/>
          <a:ln w="9525">
            <a:noFill/>
            <a:miter lim="800000"/>
            <a:headEnd/>
            <a:tailEnd/>
          </a:ln>
        </p:spPr>
      </p:pic>
      <p:sp>
        <p:nvSpPr>
          <p:cNvPr id="6" name="TextBox 5"/>
          <p:cNvSpPr txBox="1"/>
          <p:nvPr/>
        </p:nvSpPr>
        <p:spPr>
          <a:xfrm>
            <a:off x="3632485" y="5704037"/>
            <a:ext cx="7576673" cy="400110"/>
          </a:xfrm>
          <a:prstGeom prst="rect">
            <a:avLst/>
          </a:prstGeom>
          <a:noFill/>
        </p:spPr>
        <p:txBody>
          <a:bodyPr wrap="square" rtlCol="0">
            <a:spAutoFit/>
          </a:bodyPr>
          <a:lstStyle/>
          <a:p>
            <a:r>
              <a:rPr lang="en-GB" sz="2000" b="1" i="1" dirty="0">
                <a:latin typeface="Calibri" panose="020F0502020204030204" pitchFamily="34" charset="0"/>
              </a:rPr>
              <a:t>Many of these require STEM skills... </a:t>
            </a:r>
          </a:p>
        </p:txBody>
      </p:sp>
      <p:sp>
        <p:nvSpPr>
          <p:cNvPr id="3" name="TextBox 2"/>
          <p:cNvSpPr txBox="1"/>
          <p:nvPr/>
        </p:nvSpPr>
        <p:spPr>
          <a:xfrm>
            <a:off x="3995531" y="3160642"/>
            <a:ext cx="487018" cy="523220"/>
          </a:xfrm>
          <a:prstGeom prst="rect">
            <a:avLst/>
          </a:prstGeom>
          <a:solidFill>
            <a:schemeClr val="bg1"/>
          </a:solidFill>
        </p:spPr>
        <p:txBody>
          <a:bodyPr wrap="square" rtlCol="0">
            <a:spAutoFit/>
          </a:bodyPr>
          <a:lstStyle/>
          <a:p>
            <a:r>
              <a:rPr lang="en-GB" sz="2800" b="1" i="1" dirty="0">
                <a:solidFill>
                  <a:schemeClr val="accent1">
                    <a:lumMod val="75000"/>
                  </a:schemeClr>
                </a:solidFill>
              </a:rPr>
              <a:t>IT</a:t>
            </a:r>
          </a:p>
        </p:txBody>
      </p:sp>
    </p:spTree>
    <p:extLst>
      <p:ext uri="{BB962C8B-B14F-4D97-AF65-F5344CB8AC3E}">
        <p14:creationId xmlns:p14="http://schemas.microsoft.com/office/powerpoint/2010/main" val="315043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93" y="1058545"/>
            <a:ext cx="2947482" cy="4601183"/>
          </a:xfrm>
        </p:spPr>
        <p:txBody>
          <a:bodyPr anchor="t">
            <a:noAutofit/>
          </a:bodyPr>
          <a:lstStyle/>
          <a:p>
            <a:r>
              <a:rPr lang="en-GB" sz="2800" b="1" dirty="0">
                <a:latin typeface="Calibri" pitchFamily="34" charset="0"/>
              </a:rPr>
              <a:t>Key facts </a:t>
            </a:r>
            <a:br>
              <a:rPr lang="en-GB" sz="2800" dirty="0"/>
            </a:br>
            <a:r>
              <a:rPr lang="en-GB" sz="2200" dirty="0">
                <a:latin typeface="Calibri" pitchFamily="34" charset="0"/>
              </a:rPr>
              <a:t>27% of Berkshire employers who recruit school leavers believe they are poorly prepared for work. </a:t>
            </a:r>
            <a:br>
              <a:rPr lang="en-GB" sz="2200" dirty="0">
                <a:latin typeface="Calibri" pitchFamily="34" charset="0"/>
              </a:rPr>
            </a:br>
            <a:br>
              <a:rPr lang="en-GB" sz="2200" dirty="0">
                <a:latin typeface="Calibri" pitchFamily="34" charset="0"/>
              </a:rPr>
            </a:br>
            <a:r>
              <a:rPr lang="en-GB" sz="2200" dirty="0">
                <a:latin typeface="Calibri" pitchFamily="34" charset="0"/>
              </a:rPr>
              <a:t>Of these, 12% say they believe young people have a poor attitude / lack motivation.  So whilst most don’t think this, a fair chunk do.  </a:t>
            </a:r>
            <a:endParaRPr lang="en-GB" sz="2200" dirty="0"/>
          </a:p>
        </p:txBody>
      </p:sp>
      <p:sp>
        <p:nvSpPr>
          <p:cNvPr id="4" name="TextBox 3"/>
          <p:cNvSpPr txBox="1"/>
          <p:nvPr/>
        </p:nvSpPr>
        <p:spPr>
          <a:xfrm>
            <a:off x="3688079" y="599173"/>
            <a:ext cx="8011623" cy="954107"/>
          </a:xfrm>
          <a:prstGeom prst="rect">
            <a:avLst/>
          </a:prstGeom>
          <a:noFill/>
        </p:spPr>
        <p:txBody>
          <a:bodyPr wrap="square" rtlCol="0">
            <a:spAutoFit/>
          </a:bodyPr>
          <a:lstStyle/>
          <a:p>
            <a:pPr algn="ctr"/>
            <a:r>
              <a:rPr lang="en-GB" sz="2800" b="1" dirty="0">
                <a:latin typeface="Calibri" panose="020F0502020204030204" pitchFamily="34" charset="0"/>
              </a:rPr>
              <a:t>The main </a:t>
            </a:r>
            <a:r>
              <a:rPr lang="en-GB" sz="2800" b="1" u="sng" dirty="0">
                <a:latin typeface="Calibri" panose="020F0502020204030204" pitchFamily="34" charset="0"/>
              </a:rPr>
              <a:t>employability</a:t>
            </a:r>
            <a:r>
              <a:rPr lang="en-GB" sz="2800" b="1" dirty="0">
                <a:latin typeface="Calibri" panose="020F0502020204030204" pitchFamily="34" charset="0"/>
              </a:rPr>
              <a:t> skills Berkshire </a:t>
            </a:r>
          </a:p>
          <a:p>
            <a:pPr algn="ctr"/>
            <a:r>
              <a:rPr lang="en-GB" sz="2800" b="1" dirty="0">
                <a:latin typeface="Calibri" panose="020F0502020204030204" pitchFamily="34" charset="0"/>
              </a:rPr>
              <a:t>employers are looking for</a:t>
            </a:r>
          </a:p>
        </p:txBody>
      </p:sp>
      <p:pic>
        <p:nvPicPr>
          <p:cNvPr id="3074" name="Picture 2"/>
          <p:cNvPicPr>
            <a:picLocks noGrp="1" noChangeAspect="1" noChangeArrowheads="1"/>
          </p:cNvPicPr>
          <p:nvPr>
            <p:ph idx="1"/>
          </p:nvPr>
        </p:nvPicPr>
        <p:blipFill>
          <a:blip r:embed="rId2"/>
          <a:srcRect/>
          <a:stretch>
            <a:fillRect/>
          </a:stretch>
        </p:blipFill>
        <p:spPr bwMode="auto">
          <a:xfrm>
            <a:off x="3945709" y="1582450"/>
            <a:ext cx="7315200" cy="481241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89" y="1058547"/>
            <a:ext cx="2967066" cy="4601183"/>
          </a:xfrm>
        </p:spPr>
        <p:txBody>
          <a:bodyPr anchor="t">
            <a:noAutofit/>
          </a:bodyPr>
          <a:lstStyle/>
          <a:p>
            <a:pPr lvl="0"/>
            <a:r>
              <a:rPr lang="en-GB" sz="2800" b="1" dirty="0">
                <a:latin typeface="Calibri" pitchFamily="34" charset="0"/>
              </a:rPr>
              <a:t>Key fact </a:t>
            </a:r>
            <a:br>
              <a:rPr lang="en-GB" sz="2800" dirty="0"/>
            </a:br>
            <a:r>
              <a:rPr lang="en-GB" sz="2200" dirty="0">
                <a:latin typeface="Calibri" pitchFamily="34" charset="0"/>
              </a:rPr>
              <a:t>By far the main general skill that  employers in Berkshire (and in the rest of the country) are looking for is </a:t>
            </a:r>
            <a:r>
              <a:rPr lang="en-GB" sz="2200" b="1" u="sng" dirty="0">
                <a:latin typeface="Calibri" pitchFamily="34" charset="0"/>
              </a:rPr>
              <a:t>good communication skills.  </a:t>
            </a:r>
            <a:br>
              <a:rPr lang="en-GB" sz="2200" b="1" dirty="0">
                <a:latin typeface="Calibri" pitchFamily="34" charset="0"/>
              </a:rPr>
            </a:br>
            <a:br>
              <a:rPr lang="en-GB" sz="2200" b="1" dirty="0">
                <a:latin typeface="Calibri" pitchFamily="34" charset="0"/>
              </a:rPr>
            </a:br>
            <a:r>
              <a:rPr lang="en-GB" sz="2200" dirty="0">
                <a:latin typeface="Calibri" pitchFamily="34" charset="0"/>
              </a:rPr>
              <a:t>What activities could you undertake to improve yours?</a:t>
            </a:r>
            <a:endParaRPr lang="en-GB" sz="2800" b="1" dirty="0"/>
          </a:p>
        </p:txBody>
      </p:sp>
      <p:pic>
        <p:nvPicPr>
          <p:cNvPr id="1027" name="Picture 3"/>
          <p:cNvPicPr>
            <a:picLocks noChangeAspect="1" noChangeArrowheads="1"/>
          </p:cNvPicPr>
          <p:nvPr/>
        </p:nvPicPr>
        <p:blipFill>
          <a:blip r:embed="rId2"/>
          <a:srcRect/>
          <a:stretch>
            <a:fillRect/>
          </a:stretch>
        </p:blipFill>
        <p:spPr bwMode="auto">
          <a:xfrm>
            <a:off x="3971371" y="1536338"/>
            <a:ext cx="7348990" cy="4830018"/>
          </a:xfrm>
          <a:prstGeom prst="rect">
            <a:avLst/>
          </a:prstGeom>
          <a:noFill/>
          <a:ln w="9525">
            <a:noFill/>
            <a:miter lim="800000"/>
            <a:headEnd/>
            <a:tailEnd/>
          </a:ln>
        </p:spPr>
      </p:pic>
      <p:sp>
        <p:nvSpPr>
          <p:cNvPr id="7" name="TextBox 6"/>
          <p:cNvSpPr txBox="1"/>
          <p:nvPr/>
        </p:nvSpPr>
        <p:spPr>
          <a:xfrm>
            <a:off x="3630500" y="559677"/>
            <a:ext cx="8042209" cy="954107"/>
          </a:xfrm>
          <a:prstGeom prst="rect">
            <a:avLst/>
          </a:prstGeom>
          <a:noFill/>
        </p:spPr>
        <p:txBody>
          <a:bodyPr wrap="square" rtlCol="0">
            <a:spAutoFit/>
          </a:bodyPr>
          <a:lstStyle/>
          <a:p>
            <a:pPr algn="ctr"/>
            <a:r>
              <a:rPr lang="en-GB" sz="2800" b="1" dirty="0">
                <a:latin typeface="Calibri" panose="020F0502020204030204" pitchFamily="34" charset="0"/>
              </a:rPr>
              <a:t>The main </a:t>
            </a:r>
            <a:r>
              <a:rPr lang="en-GB" sz="2800" b="1" u="sng" dirty="0">
                <a:latin typeface="Calibri" panose="020F0502020204030204" pitchFamily="34" charset="0"/>
              </a:rPr>
              <a:t>general</a:t>
            </a:r>
            <a:r>
              <a:rPr lang="en-GB" sz="2800" b="1" dirty="0">
                <a:latin typeface="Calibri" panose="020F0502020204030204" pitchFamily="34" charset="0"/>
              </a:rPr>
              <a:t> skills </a:t>
            </a:r>
          </a:p>
          <a:p>
            <a:pPr algn="ctr"/>
            <a:r>
              <a:rPr lang="en-GB" sz="2800" b="1" dirty="0">
                <a:latin typeface="Calibri" panose="020F0502020204030204" pitchFamily="34" charset="0"/>
              </a:rPr>
              <a:t>Berkshire employers are looking for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77" y="1045589"/>
            <a:ext cx="2769424" cy="4601183"/>
          </a:xfrm>
        </p:spPr>
        <p:txBody>
          <a:bodyPr anchor="t">
            <a:normAutofit/>
          </a:bodyPr>
          <a:lstStyle/>
          <a:p>
            <a:r>
              <a:rPr lang="en-GB" sz="2800" b="1" dirty="0">
                <a:latin typeface="Calibri" pitchFamily="34" charset="0"/>
              </a:rPr>
              <a:t>Key fact </a:t>
            </a:r>
            <a:br>
              <a:rPr lang="en-GB" dirty="0"/>
            </a:br>
            <a:r>
              <a:rPr lang="en-GB" sz="2200" dirty="0">
                <a:latin typeface="Calibri" pitchFamily="34" charset="0"/>
              </a:rPr>
              <a:t>Computer programming skills, sales, and business management skills, are the main specialist skills being sought by Berkshire employers.  </a:t>
            </a:r>
            <a:br>
              <a:rPr lang="en-GB" sz="2200" dirty="0">
                <a:latin typeface="Calibri" pitchFamily="34" charset="0"/>
              </a:rPr>
            </a:br>
            <a:br>
              <a:rPr lang="en-GB" sz="2200" dirty="0">
                <a:latin typeface="Calibri" pitchFamily="34" charset="0"/>
              </a:rPr>
            </a:br>
            <a:r>
              <a:rPr lang="en-GB" sz="2200" dirty="0">
                <a:latin typeface="Calibri" pitchFamily="34" charset="0"/>
              </a:rPr>
              <a:t>Computer programming skills include the use of programming languages such as </a:t>
            </a:r>
            <a:r>
              <a:rPr lang="en-GB" sz="2200" dirty="0" err="1">
                <a:latin typeface="Calibri" pitchFamily="34" charset="0"/>
              </a:rPr>
              <a:t>Javascript</a:t>
            </a:r>
            <a:r>
              <a:rPr lang="en-GB" sz="2200" dirty="0">
                <a:latin typeface="Calibri" pitchFamily="34" charset="0"/>
              </a:rPr>
              <a:t>, SQL and Microsoft C#.  </a:t>
            </a:r>
          </a:p>
        </p:txBody>
      </p:sp>
      <p:sp>
        <p:nvSpPr>
          <p:cNvPr id="4" name="TextBox 3"/>
          <p:cNvSpPr txBox="1"/>
          <p:nvPr/>
        </p:nvSpPr>
        <p:spPr>
          <a:xfrm>
            <a:off x="3565134" y="610477"/>
            <a:ext cx="7880278" cy="954107"/>
          </a:xfrm>
          <a:prstGeom prst="rect">
            <a:avLst/>
          </a:prstGeom>
          <a:noFill/>
        </p:spPr>
        <p:txBody>
          <a:bodyPr wrap="square" rtlCol="0">
            <a:spAutoFit/>
          </a:bodyPr>
          <a:lstStyle/>
          <a:p>
            <a:pPr algn="ctr"/>
            <a:r>
              <a:rPr lang="en-GB" sz="2800" b="1" dirty="0">
                <a:latin typeface="Calibri" panose="020F0502020204030204" pitchFamily="34" charset="0"/>
              </a:rPr>
              <a:t>The main </a:t>
            </a:r>
            <a:r>
              <a:rPr lang="en-GB" sz="2800" b="1" u="sng" dirty="0">
                <a:latin typeface="Calibri" panose="020F0502020204030204" pitchFamily="34" charset="0"/>
              </a:rPr>
              <a:t>specialist</a:t>
            </a:r>
            <a:r>
              <a:rPr lang="en-GB" sz="2800" b="1" dirty="0">
                <a:latin typeface="Calibri" panose="020F0502020204030204" pitchFamily="34" charset="0"/>
              </a:rPr>
              <a:t> skills </a:t>
            </a:r>
          </a:p>
          <a:p>
            <a:pPr algn="ctr"/>
            <a:r>
              <a:rPr lang="en-GB" sz="2800" b="1" dirty="0">
                <a:latin typeface="Calibri" panose="020F0502020204030204" pitchFamily="34" charset="0"/>
              </a:rPr>
              <a:t>Berkshire employers are looking for</a:t>
            </a:r>
          </a:p>
        </p:txBody>
      </p:sp>
      <p:pic>
        <p:nvPicPr>
          <p:cNvPr id="2050" name="Picture 2"/>
          <p:cNvPicPr>
            <a:picLocks noGrp="1" noChangeAspect="1" noChangeArrowheads="1"/>
          </p:cNvPicPr>
          <p:nvPr>
            <p:ph idx="1"/>
          </p:nvPr>
        </p:nvPicPr>
        <p:blipFill>
          <a:blip r:embed="rId2"/>
          <a:srcRect/>
          <a:stretch>
            <a:fillRect/>
          </a:stretch>
        </p:blipFill>
        <p:spPr bwMode="auto">
          <a:xfrm>
            <a:off x="4101366" y="1562937"/>
            <a:ext cx="7149011" cy="47632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13" y="1153471"/>
            <a:ext cx="2712913" cy="4711633"/>
          </a:xfrm>
        </p:spPr>
        <p:txBody>
          <a:bodyPr anchor="t"/>
          <a:lstStyle/>
          <a:p>
            <a:pPr>
              <a:lnSpc>
                <a:spcPts val="2460"/>
              </a:lnSpc>
            </a:pPr>
            <a:r>
              <a:rPr lang="en-GB" sz="2800" b="1" dirty="0">
                <a:latin typeface="Calibri" pitchFamily="34" charset="0"/>
              </a:rPr>
              <a:t>Challenge</a:t>
            </a:r>
            <a:br>
              <a:rPr lang="en-GB" dirty="0">
                <a:latin typeface="Calibri" pitchFamily="34" charset="0"/>
              </a:rPr>
            </a:br>
            <a:r>
              <a:rPr lang="en-GB" sz="2200" dirty="0">
                <a:latin typeface="Calibri" pitchFamily="34" charset="0"/>
              </a:rPr>
              <a:t>What do you think these could mean?  And how might you develop them? </a:t>
            </a:r>
            <a:br>
              <a:rPr lang="en-GB" dirty="0"/>
            </a:br>
            <a:br>
              <a:rPr lang="en-GB" dirty="0"/>
            </a:br>
            <a:r>
              <a:rPr lang="en-GB" dirty="0"/>
              <a:t> </a:t>
            </a:r>
          </a:p>
        </p:txBody>
      </p:sp>
      <p:sp>
        <p:nvSpPr>
          <p:cNvPr id="4" name="Content Placeholder 2"/>
          <p:cNvSpPr>
            <a:spLocks noGrp="1"/>
          </p:cNvSpPr>
          <p:nvPr>
            <p:ph idx="1"/>
          </p:nvPr>
        </p:nvSpPr>
        <p:spPr>
          <a:xfrm>
            <a:off x="3909908" y="2134108"/>
            <a:ext cx="7997612" cy="2956052"/>
          </a:xfrm>
        </p:spPr>
        <p:txBody>
          <a:bodyPr numCol="2">
            <a:normAutofit/>
          </a:bodyPr>
          <a:lstStyle/>
          <a:p>
            <a:r>
              <a:rPr lang="en-GB" sz="1800" dirty="0">
                <a:latin typeface="Calibri" pitchFamily="34" charset="0"/>
              </a:rPr>
              <a:t>Complex problem solving </a:t>
            </a:r>
          </a:p>
          <a:p>
            <a:r>
              <a:rPr lang="en-GB" sz="1800" dirty="0">
                <a:latin typeface="Calibri" pitchFamily="34" charset="0"/>
              </a:rPr>
              <a:t>Critical thinking </a:t>
            </a:r>
          </a:p>
          <a:p>
            <a:r>
              <a:rPr lang="en-GB" sz="1800" dirty="0">
                <a:latin typeface="Calibri" pitchFamily="34" charset="0"/>
              </a:rPr>
              <a:t>Creativity </a:t>
            </a:r>
          </a:p>
          <a:p>
            <a:r>
              <a:rPr lang="en-GB" sz="1800" dirty="0">
                <a:latin typeface="Calibri" pitchFamily="34" charset="0"/>
              </a:rPr>
              <a:t>People management </a:t>
            </a:r>
          </a:p>
          <a:p>
            <a:r>
              <a:rPr lang="en-GB" sz="1800" dirty="0">
                <a:latin typeface="Calibri" pitchFamily="34" charset="0"/>
              </a:rPr>
              <a:t>Coordinating with others</a:t>
            </a:r>
          </a:p>
          <a:p>
            <a:endParaRPr lang="en-GB" sz="1800" dirty="0">
              <a:latin typeface="Calibri" pitchFamily="34" charset="0"/>
            </a:endParaRPr>
          </a:p>
          <a:p>
            <a:endParaRPr lang="en-GB" sz="1800" dirty="0">
              <a:latin typeface="Calibri" pitchFamily="34" charset="0"/>
            </a:endParaRPr>
          </a:p>
          <a:p>
            <a:r>
              <a:rPr lang="en-GB" sz="1800" dirty="0">
                <a:latin typeface="Calibri" pitchFamily="34" charset="0"/>
              </a:rPr>
              <a:t>Emotional intelligence</a:t>
            </a:r>
          </a:p>
          <a:p>
            <a:r>
              <a:rPr lang="en-GB" sz="1800" dirty="0">
                <a:latin typeface="Calibri" pitchFamily="34" charset="0"/>
              </a:rPr>
              <a:t>Judgement and decision making </a:t>
            </a:r>
          </a:p>
          <a:p>
            <a:r>
              <a:rPr lang="en-GB" sz="1800" dirty="0">
                <a:latin typeface="Calibri" pitchFamily="34" charset="0"/>
              </a:rPr>
              <a:t>Service orientation </a:t>
            </a:r>
          </a:p>
          <a:p>
            <a:r>
              <a:rPr lang="en-GB" sz="1800" dirty="0">
                <a:latin typeface="Calibri" pitchFamily="34" charset="0"/>
              </a:rPr>
              <a:t>Negotiation </a:t>
            </a:r>
          </a:p>
          <a:p>
            <a:r>
              <a:rPr lang="en-GB" sz="1800" dirty="0">
                <a:latin typeface="Calibri" pitchFamily="34" charset="0"/>
              </a:rPr>
              <a:t>Cognitive flexibility </a:t>
            </a:r>
          </a:p>
        </p:txBody>
      </p:sp>
      <p:sp>
        <p:nvSpPr>
          <p:cNvPr id="5" name="Title 1"/>
          <p:cNvSpPr txBox="1">
            <a:spLocks/>
          </p:cNvSpPr>
          <p:nvPr/>
        </p:nvSpPr>
        <p:spPr>
          <a:xfrm>
            <a:off x="3984948" y="928790"/>
            <a:ext cx="7356152" cy="674999"/>
          </a:xfrm>
          <a:prstGeom prst="rect">
            <a:avLst/>
          </a:prstGeom>
        </p:spPr>
        <p:txBody>
          <a:bodyPr vert="horz" lIns="91440" tIns="45720" rIns="91440" bIns="45720" rtlCol="0" anchor="ctr">
            <a:noAutofit/>
          </a:bodyPr>
          <a:lstStyle/>
          <a:p>
            <a:pPr lvl="0" algn="ctr" defTabSz="914400">
              <a:lnSpc>
                <a:spcPct val="90000"/>
              </a:lnSpc>
              <a:spcBef>
                <a:spcPct val="0"/>
              </a:spcBef>
            </a:pPr>
            <a:r>
              <a:rPr lang="en-GB" sz="2800" b="1" dirty="0">
                <a:latin typeface="Calibri" panose="020F0502020204030204" pitchFamily="34" charset="0"/>
              </a:rPr>
              <a:t>Looking to the future, according to the World Economic Forum, the 10 skills you need to have a successful career in 2020 </a:t>
            </a:r>
            <a:r>
              <a:rPr kumimoji="0" lang="en-GB" sz="2800" b="1" i="0" u="none" strike="noStrike" kern="1200" cap="none" spc="-60" normalizeH="0" baseline="0" noProof="0" dirty="0">
                <a:ln>
                  <a:noFill/>
                </a:ln>
                <a:effectLst/>
                <a:uLnTx/>
                <a:uFillTx/>
                <a:latin typeface="Calibri" panose="020F0502020204030204" pitchFamily="34" charset="0"/>
                <a:ea typeface="+mj-ea"/>
                <a:cs typeface="+mj-cs"/>
              </a:rPr>
              <a:t>are:</a:t>
            </a:r>
          </a:p>
        </p:txBody>
      </p:sp>
      <p:pic>
        <p:nvPicPr>
          <p:cNvPr id="7" name="Picture 6"/>
          <p:cNvPicPr>
            <a:picLocks noChangeAspect="1"/>
          </p:cNvPicPr>
          <p:nvPr/>
        </p:nvPicPr>
        <p:blipFill>
          <a:blip r:embed="rId2" cstate="print"/>
          <a:stretch>
            <a:fillRect/>
          </a:stretch>
        </p:blipFill>
        <p:spPr>
          <a:xfrm>
            <a:off x="4043679" y="4846684"/>
            <a:ext cx="1303573" cy="1277304"/>
          </a:xfrm>
          <a:prstGeom prst="rect">
            <a:avLst/>
          </a:prstGeom>
        </p:spPr>
      </p:pic>
      <p:pic>
        <p:nvPicPr>
          <p:cNvPr id="8" name="Picture 7"/>
          <p:cNvPicPr>
            <a:picLocks noChangeAspect="1"/>
          </p:cNvPicPr>
          <p:nvPr/>
        </p:nvPicPr>
        <p:blipFill>
          <a:blip r:embed="rId3" cstate="print"/>
          <a:stretch>
            <a:fillRect/>
          </a:stretch>
        </p:blipFill>
        <p:spPr>
          <a:xfrm>
            <a:off x="5743550" y="4887347"/>
            <a:ext cx="1624489" cy="1218367"/>
          </a:xfrm>
          <a:prstGeom prst="rect">
            <a:avLst/>
          </a:prstGeom>
        </p:spPr>
      </p:pic>
      <p:pic>
        <p:nvPicPr>
          <p:cNvPr id="9" name="Picture 8"/>
          <p:cNvPicPr>
            <a:picLocks noChangeAspect="1"/>
          </p:cNvPicPr>
          <p:nvPr/>
        </p:nvPicPr>
        <p:blipFill>
          <a:blip r:embed="rId4" cstate="print"/>
          <a:stretch>
            <a:fillRect/>
          </a:stretch>
        </p:blipFill>
        <p:spPr>
          <a:xfrm>
            <a:off x="7543229" y="4946733"/>
            <a:ext cx="1855810" cy="1228795"/>
          </a:xfrm>
          <a:prstGeom prst="rect">
            <a:avLst/>
          </a:prstGeom>
        </p:spPr>
      </p:pic>
      <p:pic>
        <p:nvPicPr>
          <p:cNvPr id="4099" name="Picture 3"/>
          <p:cNvPicPr>
            <a:picLocks noChangeAspect="1" noChangeArrowheads="1"/>
          </p:cNvPicPr>
          <p:nvPr/>
        </p:nvPicPr>
        <p:blipFill>
          <a:blip r:embed="rId5"/>
          <a:srcRect/>
          <a:stretch>
            <a:fillRect/>
          </a:stretch>
        </p:blipFill>
        <p:spPr bwMode="auto">
          <a:xfrm>
            <a:off x="9955015" y="4878545"/>
            <a:ext cx="1199256" cy="11992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50" y="1069837"/>
            <a:ext cx="2947482" cy="4601183"/>
          </a:xfrm>
        </p:spPr>
        <p:txBody>
          <a:bodyPr anchor="t">
            <a:normAutofit/>
          </a:bodyPr>
          <a:lstStyle/>
          <a:p>
            <a:r>
              <a:rPr lang="en-GB" sz="2800" b="1" dirty="0">
                <a:latin typeface="Calibri" pitchFamily="34" charset="0"/>
              </a:rPr>
              <a:t>Key facts</a:t>
            </a:r>
            <a:br>
              <a:rPr lang="en-GB" sz="2200" dirty="0">
                <a:latin typeface="Calibri" pitchFamily="34" charset="0"/>
              </a:rPr>
            </a:br>
            <a:r>
              <a:rPr lang="en-GB" sz="2200" dirty="0">
                <a:latin typeface="Calibri" pitchFamily="34" charset="0"/>
              </a:rPr>
              <a:t>Over a half (56%) of all jobs in Berkshire require mid-level qualifications but only a third (33%) of residents have their highest level of qualification at this level.</a:t>
            </a:r>
            <a:br>
              <a:rPr lang="en-GB" sz="2200" dirty="0">
                <a:latin typeface="Calibri" pitchFamily="34" charset="0"/>
              </a:rPr>
            </a:br>
            <a:br>
              <a:rPr lang="en-GB" sz="2200" dirty="0">
                <a:latin typeface="Calibri" pitchFamily="34" charset="0"/>
              </a:rPr>
            </a:br>
            <a:r>
              <a:rPr lang="en-GB" sz="2200" dirty="0">
                <a:latin typeface="Calibri" pitchFamily="34" charset="0"/>
              </a:rPr>
              <a:t>36% of jobs in Berkshire require a degree.</a:t>
            </a:r>
            <a:br>
              <a:rPr lang="en-GB" sz="2200" dirty="0"/>
            </a:br>
            <a:br>
              <a:rPr lang="en-GB" sz="2200" dirty="0"/>
            </a:br>
            <a:endParaRPr lang="en-GB"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177392"/>
              </p:ext>
            </p:extLst>
          </p:nvPr>
        </p:nvGraphicFramePr>
        <p:xfrm>
          <a:off x="3393373" y="1555273"/>
          <a:ext cx="6903565" cy="49449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41701" y="601341"/>
            <a:ext cx="5308444" cy="954107"/>
          </a:xfrm>
          <a:prstGeom prst="rect">
            <a:avLst/>
          </a:prstGeom>
          <a:noFill/>
        </p:spPr>
        <p:txBody>
          <a:bodyPr wrap="square" rtlCol="0" anchor="ctr">
            <a:spAutoFit/>
          </a:bodyPr>
          <a:lstStyle/>
          <a:p>
            <a:pPr algn="ctr"/>
            <a:r>
              <a:rPr lang="en-GB" sz="2800" b="1" dirty="0">
                <a:latin typeface="Calibri" panose="020F0502020204030204" pitchFamily="34" charset="0"/>
              </a:rPr>
              <a:t>Level of qualification needed </a:t>
            </a:r>
            <a:br>
              <a:rPr lang="en-GB" sz="2800" b="1" dirty="0">
                <a:latin typeface="Calibri" panose="020F0502020204030204" pitchFamily="34" charset="0"/>
              </a:rPr>
            </a:br>
            <a:r>
              <a:rPr lang="en-GB" sz="2800" b="1" dirty="0">
                <a:latin typeface="Calibri" panose="020F0502020204030204" pitchFamily="34" charset="0"/>
              </a:rPr>
              <a:t>for jobs in Berkshire</a:t>
            </a:r>
          </a:p>
        </p:txBody>
      </p:sp>
      <p:sp>
        <p:nvSpPr>
          <p:cNvPr id="7" name="Rectangle 6"/>
          <p:cNvSpPr/>
          <p:nvPr/>
        </p:nvSpPr>
        <p:spPr>
          <a:xfrm>
            <a:off x="11613599" y="615154"/>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774776" y="757216"/>
            <a:ext cx="2985771" cy="5326084"/>
          </a:xfrm>
          <a:prstGeom prst="rect">
            <a:avLst/>
          </a:prstGeom>
          <a:solidFill>
            <a:schemeClr val="accent1"/>
          </a:solidFill>
        </p:spPr>
        <p:txBody>
          <a:bodyPr wrap="square" rtlCol="0" anchor="ctr">
            <a:noAutofit/>
          </a:bodyPr>
          <a:lstStyle/>
          <a:p>
            <a:pPr marL="358775" indent="-179388">
              <a:lnSpc>
                <a:spcPts val="2160"/>
              </a:lnSpc>
            </a:pPr>
            <a:r>
              <a:rPr lang="en-GB" dirty="0">
                <a:solidFill>
                  <a:schemeClr val="bg1"/>
                </a:solidFill>
                <a:latin typeface="Calibri" pitchFamily="34" charset="0"/>
              </a:rPr>
              <a:t>Jobs that require mid-level qualifications include: </a:t>
            </a:r>
          </a:p>
          <a:p>
            <a:pPr marL="358775" indent="-179388">
              <a:lnSpc>
                <a:spcPts val="2160"/>
              </a:lnSpc>
            </a:pPr>
            <a:endParaRPr lang="en-GB" dirty="0">
              <a:solidFill>
                <a:schemeClr val="bg1"/>
              </a:solidFill>
              <a:latin typeface="Calibri" pitchFamily="34" charset="0"/>
            </a:endParaRPr>
          </a:p>
          <a:p>
            <a:pPr marL="358775" indent="-179388">
              <a:lnSpc>
                <a:spcPts val="2160"/>
              </a:lnSpc>
              <a:buFont typeface="Arial" panose="020B0604020202020204" pitchFamily="34" charset="0"/>
              <a:buChar char="•"/>
            </a:pPr>
            <a:r>
              <a:rPr lang="en-GB" dirty="0">
                <a:solidFill>
                  <a:schemeClr val="bg1"/>
                </a:solidFill>
                <a:latin typeface="Calibri" pitchFamily="34" charset="0"/>
              </a:rPr>
              <a:t>Hotel &amp; catering managers </a:t>
            </a:r>
          </a:p>
          <a:p>
            <a:pPr marL="358775" indent="-179388">
              <a:lnSpc>
                <a:spcPts val="2160"/>
              </a:lnSpc>
              <a:buFont typeface="Arial" panose="020B0604020202020204" pitchFamily="34" charset="0"/>
              <a:buChar char="•"/>
            </a:pPr>
            <a:r>
              <a:rPr lang="en-GB" dirty="0">
                <a:solidFill>
                  <a:schemeClr val="bg1"/>
                </a:solidFill>
                <a:latin typeface="Calibri" pitchFamily="34" charset="0"/>
              </a:rPr>
              <a:t>Chefs</a:t>
            </a:r>
          </a:p>
          <a:p>
            <a:pPr marL="358775" indent="-179388">
              <a:lnSpc>
                <a:spcPts val="2160"/>
              </a:lnSpc>
              <a:buFont typeface="Arial" panose="020B0604020202020204" pitchFamily="34" charset="0"/>
              <a:buChar char="•"/>
            </a:pPr>
            <a:r>
              <a:rPr lang="en-GB" dirty="0">
                <a:solidFill>
                  <a:schemeClr val="bg1"/>
                </a:solidFill>
                <a:latin typeface="Calibri" pitchFamily="34" charset="0"/>
              </a:rPr>
              <a:t>Teaching assistants </a:t>
            </a:r>
          </a:p>
          <a:p>
            <a:pPr marL="358775" indent="-179388">
              <a:lnSpc>
                <a:spcPts val="2160"/>
              </a:lnSpc>
              <a:buFont typeface="Arial" panose="020B0604020202020204" pitchFamily="34" charset="0"/>
              <a:buChar char="•"/>
            </a:pPr>
            <a:r>
              <a:rPr lang="en-GB" dirty="0">
                <a:solidFill>
                  <a:schemeClr val="bg1"/>
                </a:solidFill>
                <a:latin typeface="Calibri" pitchFamily="34" charset="0"/>
              </a:rPr>
              <a:t>Office managers </a:t>
            </a:r>
          </a:p>
          <a:p>
            <a:pPr marL="358775" indent="-179388">
              <a:lnSpc>
                <a:spcPts val="2160"/>
              </a:lnSpc>
              <a:buFont typeface="Arial" panose="020B0604020202020204" pitchFamily="34" charset="0"/>
              <a:buChar char="•"/>
            </a:pPr>
            <a:r>
              <a:rPr lang="en-GB" dirty="0">
                <a:solidFill>
                  <a:schemeClr val="bg1"/>
                </a:solidFill>
                <a:latin typeface="Calibri" pitchFamily="34" charset="0"/>
              </a:rPr>
              <a:t>Electricians </a:t>
            </a:r>
          </a:p>
          <a:p>
            <a:pPr marL="358775" indent="-179388">
              <a:lnSpc>
                <a:spcPts val="2160"/>
              </a:lnSpc>
              <a:buFont typeface="Arial" panose="020B0604020202020204" pitchFamily="34" charset="0"/>
              <a:buChar char="•"/>
            </a:pPr>
            <a:r>
              <a:rPr lang="en-GB" dirty="0">
                <a:solidFill>
                  <a:schemeClr val="bg1"/>
                </a:solidFill>
                <a:latin typeface="Calibri" pitchFamily="34" charset="0"/>
              </a:rPr>
              <a:t>IT support technicians   </a:t>
            </a:r>
          </a:p>
          <a:p>
            <a:pPr marL="358775" indent="-179388">
              <a:lnSpc>
                <a:spcPts val="2160"/>
              </a:lnSpc>
              <a:buFont typeface="Arial" panose="020B0604020202020204" pitchFamily="34" charset="0"/>
              <a:buChar char="•"/>
            </a:pPr>
            <a:r>
              <a:rPr lang="en-GB" dirty="0">
                <a:solidFill>
                  <a:schemeClr val="bg1"/>
                </a:solidFill>
                <a:latin typeface="Calibri" pitchFamily="34" charset="0"/>
              </a:rPr>
              <a:t>Social care roles</a:t>
            </a:r>
          </a:p>
          <a:p>
            <a:pPr marL="358775" indent="-179388">
              <a:lnSpc>
                <a:spcPts val="2160"/>
              </a:lnSpc>
              <a:buFont typeface="Arial" panose="020B0604020202020204" pitchFamily="34" charset="0"/>
              <a:buChar char="•"/>
            </a:pPr>
            <a:r>
              <a:rPr lang="en-GB" dirty="0">
                <a:solidFill>
                  <a:schemeClr val="bg1"/>
                </a:solidFill>
                <a:latin typeface="Calibri" pitchFamily="34" charset="0"/>
              </a:rPr>
              <a:t>Health care roles</a:t>
            </a:r>
          </a:p>
          <a:p>
            <a:pPr marL="358775" indent="-179388">
              <a:lnSpc>
                <a:spcPts val="2160"/>
              </a:lnSpc>
              <a:buFont typeface="Arial" panose="020B0604020202020204" pitchFamily="34" charset="0"/>
              <a:buChar char="•"/>
            </a:pPr>
            <a:r>
              <a:rPr lang="en-GB" dirty="0">
                <a:solidFill>
                  <a:schemeClr val="bg1"/>
                </a:solidFill>
                <a:latin typeface="Calibri" pitchFamily="34" charset="0"/>
              </a:rPr>
              <a:t>Lorry drivers</a:t>
            </a:r>
          </a:p>
          <a:p>
            <a:pPr marL="358775" indent="-179388">
              <a:lnSpc>
                <a:spcPts val="2160"/>
              </a:lnSpc>
              <a:buFont typeface="Arial" panose="020B0604020202020204" pitchFamily="34" charset="0"/>
              <a:buChar char="•"/>
            </a:pPr>
            <a:r>
              <a:rPr lang="en-GB" dirty="0">
                <a:solidFill>
                  <a:schemeClr val="bg1"/>
                </a:solidFill>
                <a:latin typeface="Calibri" pitchFamily="34" charset="0"/>
              </a:rPr>
              <a:t>Estate agents </a:t>
            </a:r>
          </a:p>
          <a:p>
            <a:pPr marL="358775" indent="-179388">
              <a:lnSpc>
                <a:spcPts val="2160"/>
              </a:lnSpc>
              <a:buFont typeface="Arial" panose="020B0604020202020204" pitchFamily="34" charset="0"/>
              <a:buChar char="•"/>
            </a:pPr>
            <a:r>
              <a:rPr lang="en-GB" dirty="0">
                <a:solidFill>
                  <a:schemeClr val="bg1"/>
                </a:solidFill>
                <a:latin typeface="Calibri" pitchFamily="34" charset="0"/>
              </a:rPr>
              <a:t>Business sales executives</a:t>
            </a:r>
          </a:p>
          <a:p>
            <a:pPr marL="358775" indent="-179388">
              <a:lnSpc>
                <a:spcPts val="2160"/>
              </a:lnSpc>
              <a:buFont typeface="Arial" panose="020B0604020202020204" pitchFamily="34" charset="0"/>
              <a:buChar char="•"/>
            </a:pPr>
            <a:r>
              <a:rPr lang="en-GB" dirty="0">
                <a:solidFill>
                  <a:schemeClr val="bg1"/>
                </a:solidFill>
                <a:latin typeface="Calibri" pitchFamily="34" charset="0"/>
              </a:rPr>
              <a:t>Retail workers</a:t>
            </a:r>
          </a:p>
          <a:p>
            <a:pPr marL="358775" indent="-179388">
              <a:lnSpc>
                <a:spcPts val="2160"/>
              </a:lnSpc>
              <a:buFont typeface="Arial" panose="020B0604020202020204" pitchFamily="34" charset="0"/>
              <a:buChar char="•"/>
            </a:pPr>
            <a:endParaRPr lang="en-GB" dirty="0">
              <a:solidFill>
                <a:schemeClr val="bg1"/>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70" y="1059313"/>
            <a:ext cx="2748972" cy="4601183"/>
          </a:xfrm>
        </p:spPr>
        <p:txBody>
          <a:bodyPr anchor="t">
            <a:noAutofit/>
          </a:bodyPr>
          <a:lstStyle/>
          <a:p>
            <a:r>
              <a:rPr lang="en-GB" sz="2800" b="1" dirty="0">
                <a:latin typeface="Calibri" pitchFamily="34" charset="0"/>
              </a:rPr>
              <a:t>Key facts</a:t>
            </a:r>
            <a:br>
              <a:rPr lang="en-GB" sz="2800" dirty="0"/>
            </a:br>
            <a:r>
              <a:rPr lang="en-GB" sz="2200" dirty="0">
                <a:latin typeface="Calibri" pitchFamily="34" charset="0"/>
              </a:rPr>
              <a:t>Nearly 2,500 Berkshire employers offer Apprenticeships.  </a:t>
            </a:r>
            <a:br>
              <a:rPr lang="en-GB" sz="2200" dirty="0">
                <a:latin typeface="Calibri" pitchFamily="34" charset="0"/>
              </a:rPr>
            </a:br>
            <a:br>
              <a:rPr lang="en-GB" sz="2200" dirty="0">
                <a:latin typeface="Calibri" pitchFamily="34" charset="0"/>
              </a:rPr>
            </a:br>
            <a:r>
              <a:rPr lang="en-GB" sz="2200" dirty="0">
                <a:latin typeface="Calibri" pitchFamily="34" charset="0"/>
              </a:rPr>
              <a:t>Advanced Apprenticeships are more popular in Berkshire than nationally. </a:t>
            </a:r>
            <a:br>
              <a:rPr lang="en-GB" sz="2200" dirty="0">
                <a:latin typeface="Calibri" pitchFamily="34" charset="0"/>
              </a:rPr>
            </a:br>
            <a:br>
              <a:rPr lang="en-GB" sz="2200" dirty="0">
                <a:latin typeface="Calibri" pitchFamily="34" charset="0"/>
              </a:rPr>
            </a:br>
            <a:endParaRPr lang="en-GB" sz="2200" dirty="0">
              <a:latin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8873086"/>
              </p:ext>
            </p:extLst>
          </p:nvPr>
        </p:nvGraphicFramePr>
        <p:xfrm>
          <a:off x="3857452" y="1277889"/>
          <a:ext cx="7315200" cy="51212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64980" y="598153"/>
            <a:ext cx="8131720" cy="954107"/>
          </a:xfrm>
          <a:prstGeom prst="rect">
            <a:avLst/>
          </a:prstGeom>
          <a:noFill/>
        </p:spPr>
        <p:txBody>
          <a:bodyPr wrap="square" rtlCol="0">
            <a:spAutoFit/>
          </a:bodyPr>
          <a:lstStyle/>
          <a:p>
            <a:pPr algn="ctr"/>
            <a:r>
              <a:rPr lang="en-GB" sz="2800" b="1" dirty="0">
                <a:latin typeface="Calibri" panose="020F0502020204030204" pitchFamily="34" charset="0"/>
              </a:rPr>
              <a:t>Number of Berkshire employers </a:t>
            </a:r>
          </a:p>
          <a:p>
            <a:pPr algn="ctr"/>
            <a:r>
              <a:rPr lang="en-GB" sz="2800" b="1" dirty="0">
                <a:latin typeface="Calibri" panose="020F0502020204030204" pitchFamily="34" charset="0"/>
              </a:rPr>
              <a:t>offering Apprenticeships by area</a:t>
            </a:r>
          </a:p>
        </p:txBody>
      </p:sp>
    </p:spTree>
    <p:extLst>
      <p:ext uri="{BB962C8B-B14F-4D97-AF65-F5344CB8AC3E}">
        <p14:creationId xmlns:p14="http://schemas.microsoft.com/office/powerpoint/2010/main" val="267785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79539"/>
            <a:ext cx="3456732" cy="5689777"/>
          </a:xfrm>
          <a:prstGeom prst="rect">
            <a:avLst/>
          </a:prstGeom>
        </p:spPr>
      </p:pic>
      <p:sp>
        <p:nvSpPr>
          <p:cNvPr id="3" name="Content Placeholder 2"/>
          <p:cNvSpPr>
            <a:spLocks noGrp="1"/>
          </p:cNvSpPr>
          <p:nvPr>
            <p:ph idx="1"/>
          </p:nvPr>
        </p:nvSpPr>
        <p:spPr>
          <a:xfrm>
            <a:off x="7094225" y="817382"/>
            <a:ext cx="4728720" cy="5493969"/>
          </a:xfrm>
        </p:spPr>
        <p:txBody>
          <a:bodyPr>
            <a:normAutofit/>
          </a:bodyPr>
          <a:lstStyle/>
          <a:p>
            <a:pPr marL="0" indent="0">
              <a:lnSpc>
                <a:spcPts val="1700"/>
              </a:lnSpc>
              <a:spcBef>
                <a:spcPts val="0"/>
              </a:spcBef>
              <a:buNone/>
            </a:pPr>
            <a:r>
              <a:rPr lang="en-GB" sz="2800" b="1" dirty="0">
                <a:solidFill>
                  <a:schemeClr val="tx1"/>
                </a:solidFill>
                <a:latin typeface="Calibri" panose="020F0502020204030204" pitchFamily="34" charset="0"/>
              </a:rPr>
              <a:t>Useful resources: </a:t>
            </a: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pPr>
            <a:r>
              <a:rPr lang="en-GB" sz="1500" dirty="0">
                <a:latin typeface="Calibri" panose="020F0502020204030204" pitchFamily="34" charset="0"/>
              </a:rPr>
              <a:t>Elevate Berkshire - </a:t>
            </a:r>
            <a:r>
              <a:rPr lang="en-GB" sz="1500" dirty="0">
                <a:latin typeface="Calibri" panose="020F0502020204030204" pitchFamily="34" charset="0"/>
                <a:hlinkClick r:id="rId3"/>
              </a:rPr>
              <a:t>http://berkshire.elevateme.org.uk/index.htm</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pPr>
            <a:r>
              <a:rPr lang="en-GB" sz="1500" dirty="0">
                <a:latin typeface="Calibri" panose="020F0502020204030204" pitchFamily="34" charset="0"/>
              </a:rPr>
              <a:t>National Careers Service - </a:t>
            </a:r>
            <a:r>
              <a:rPr lang="en-GB" sz="1500" dirty="0">
                <a:latin typeface="Calibri" panose="020F0502020204030204" pitchFamily="34" charset="0"/>
                <a:hlinkClick r:id="rId4"/>
              </a:rPr>
              <a:t>https://nationalcareersservice.direct.gov.uk/Pages/Home.aspx</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pPr>
            <a:r>
              <a:rPr lang="en-GB" sz="1500" dirty="0">
                <a:latin typeface="Calibri" panose="020F0502020204030204" pitchFamily="34" charset="0"/>
              </a:rPr>
              <a:t>Amazing Apprenticeships - </a:t>
            </a:r>
            <a:r>
              <a:rPr lang="en-GB" sz="1500" dirty="0">
                <a:latin typeface="Calibri" panose="020F0502020204030204" pitchFamily="34" charset="0"/>
                <a:hlinkClick r:id="rId5"/>
              </a:rPr>
              <a:t>http://www.amazingapprenticeships.com/apprenticeship-pack/</a:t>
            </a:r>
            <a:endParaRPr lang="en-GB" sz="1500" dirty="0">
              <a:latin typeface="Calibri" panose="020F0502020204030204" pitchFamily="34" charset="0"/>
            </a:endParaRPr>
          </a:p>
          <a:p>
            <a:pPr marL="0" indent="0">
              <a:lnSpc>
                <a:spcPts val="1700"/>
              </a:lnSpc>
              <a:spcBef>
                <a:spcPts val="0"/>
              </a:spcBef>
            </a:pPr>
            <a:endParaRPr lang="en-GB" sz="1500" dirty="0">
              <a:latin typeface="Calibri" panose="020F0502020204030204" pitchFamily="34" charset="0"/>
            </a:endParaRPr>
          </a:p>
          <a:p>
            <a:pPr marL="0" indent="0">
              <a:lnSpc>
                <a:spcPts val="1700"/>
              </a:lnSpc>
              <a:spcBef>
                <a:spcPts val="0"/>
              </a:spcBef>
            </a:pPr>
            <a:r>
              <a:rPr lang="en-GB" sz="1500" dirty="0">
                <a:latin typeface="Calibri" panose="020F0502020204030204" pitchFamily="34" charset="0"/>
              </a:rPr>
              <a:t>The Careers and Enterprise Company - </a:t>
            </a:r>
            <a:r>
              <a:rPr lang="en-GB" sz="1500" dirty="0">
                <a:latin typeface="Calibri" panose="020F0502020204030204" pitchFamily="34" charset="0"/>
                <a:hlinkClick r:id="rId6"/>
              </a:rPr>
              <a:t>https://www.careersandenterprise.co.uk/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pPr>
            <a:r>
              <a:rPr lang="en-GB" sz="1500" dirty="0">
                <a:latin typeface="Calibri" panose="020F0502020204030204" pitchFamily="34" charset="0"/>
              </a:rPr>
              <a:t>Thames Valley Berkshire Local Enterprise Partnership LMI – </a:t>
            </a:r>
            <a:r>
              <a:rPr lang="en-GB" sz="1500" dirty="0">
                <a:latin typeface="Calibri" panose="020F0502020204030204" pitchFamily="34" charset="0"/>
                <a:hlinkClick r:id="rId7"/>
              </a:rPr>
              <a:t>http://thamesvalleyberkshire.co.uk/Data-Research</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For queries about this slide pack please contact Caroline Perkins at Thames Valley Berkshire Local Enterprise Partnership: </a:t>
            </a: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hlinkClick r:id="rId8"/>
              </a:rPr>
              <a:t>caroline@thamesvalleyberkshire.co.uk</a:t>
            </a: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0118 945 0201</a:t>
            </a:r>
          </a:p>
          <a:p>
            <a:pPr marL="0" indent="0">
              <a:lnSpc>
                <a:spcPts val="1700"/>
              </a:lnSpc>
              <a:buNone/>
            </a:pPr>
            <a:endParaRPr lang="en-GB" sz="1500" dirty="0">
              <a:latin typeface="Calibri" panose="020F0502020204030204" pitchFamily="34" charset="0"/>
            </a:endParaRPr>
          </a:p>
        </p:txBody>
      </p:sp>
      <p:pic>
        <p:nvPicPr>
          <p:cNvPr id="4" name="Picture 3"/>
          <p:cNvPicPr/>
          <p:nvPr/>
        </p:nvPicPr>
        <p:blipFill rotWithShape="1">
          <a:blip r:embed="rId9" cstate="print">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l="1203" t="27747" r="7768" b="20677"/>
          <a:stretch/>
        </p:blipFill>
        <p:spPr bwMode="auto">
          <a:xfrm>
            <a:off x="520700" y="762000"/>
            <a:ext cx="6498278"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909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p:cNvPicPr>
          <p:nvPr/>
        </p:nvPicPr>
        <p:blipFill rotWithShape="1">
          <a:blip r:embed="rId3">
            <a:extLst>
              <a:ext uri="{28A0092B-C50C-407E-A947-70E740481C1C}">
                <a14:useLocalDpi xmlns:a14="http://schemas.microsoft.com/office/drawing/2010/main" val="0"/>
              </a:ext>
            </a:extLst>
          </a:blip>
          <a:srcRect l="49263" t="18027" r="27513" b="76118"/>
          <a:stretch/>
        </p:blipFill>
        <p:spPr bwMode="auto">
          <a:xfrm>
            <a:off x="-1131" y="677270"/>
            <a:ext cx="3455582" cy="5528321"/>
          </a:xfrm>
          <a:prstGeom prst="rect">
            <a:avLst/>
          </a:prstGeom>
          <a:noFill/>
          <a:ln>
            <a:noFill/>
          </a:ln>
        </p:spPr>
      </p:pic>
      <p:pic>
        <p:nvPicPr>
          <p:cNvPr id="5" name="Picture 4"/>
          <p:cNvPicPr>
            <a:picLocks noChangeAspect="1"/>
          </p:cNvPicPr>
          <p:nvPr/>
        </p:nvPicPr>
        <p:blipFill>
          <a:blip r:embed="rId4"/>
          <a:stretch>
            <a:fillRect/>
          </a:stretch>
        </p:blipFill>
        <p:spPr>
          <a:xfrm>
            <a:off x="520700" y="1345515"/>
            <a:ext cx="9293295" cy="4725205"/>
          </a:xfrm>
          <a:prstGeom prst="rect">
            <a:avLst/>
          </a:prstGeom>
        </p:spPr>
      </p:pic>
      <p:sp>
        <p:nvSpPr>
          <p:cNvPr id="7" name="TextBox 6"/>
          <p:cNvSpPr txBox="1"/>
          <p:nvPr/>
        </p:nvSpPr>
        <p:spPr>
          <a:xfrm>
            <a:off x="0" y="620262"/>
            <a:ext cx="12192000" cy="523220"/>
          </a:xfrm>
          <a:prstGeom prst="rect">
            <a:avLst/>
          </a:prstGeom>
          <a:noFill/>
        </p:spPr>
        <p:txBody>
          <a:bodyPr wrap="square" rtlCol="0">
            <a:spAutoFit/>
          </a:bodyPr>
          <a:lstStyle/>
          <a:p>
            <a:pPr algn="ctr"/>
            <a:r>
              <a:rPr lang="en-GB" sz="2800" b="1" dirty="0">
                <a:latin typeface="Calibri" panose="020F0502020204030204" pitchFamily="34" charset="0"/>
              </a:rPr>
              <a:t>The Thames Valley Berkshire area </a:t>
            </a:r>
          </a:p>
        </p:txBody>
      </p:sp>
      <p:sp>
        <p:nvSpPr>
          <p:cNvPr id="9" name="Rectangle 8"/>
          <p:cNvSpPr/>
          <p:nvPr/>
        </p:nvSpPr>
        <p:spPr>
          <a:xfrm>
            <a:off x="11613599" y="666465"/>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897304" y="1777258"/>
            <a:ext cx="2005495" cy="3693319"/>
          </a:xfrm>
          <a:prstGeom prst="rect">
            <a:avLst/>
          </a:prstGeom>
          <a:noFill/>
        </p:spPr>
        <p:txBody>
          <a:bodyPr wrap="square" rtlCol="0">
            <a:spAutoFit/>
          </a:bodyPr>
          <a:lstStyle/>
          <a:p>
            <a:r>
              <a:rPr lang="en-GB" dirty="0">
                <a:latin typeface="Calibri" panose="020F0502020204030204" pitchFamily="34" charset="0"/>
              </a:rPr>
              <a:t>This presentation provides information on career opportunities in the Thames Valley Berkshire area.  </a:t>
            </a:r>
          </a:p>
          <a:p>
            <a:endParaRPr lang="en-GB" dirty="0">
              <a:latin typeface="Calibri" panose="020F0502020204030204" pitchFamily="34" charset="0"/>
            </a:endParaRPr>
          </a:p>
          <a:p>
            <a:r>
              <a:rPr lang="en-GB" dirty="0">
                <a:latin typeface="Calibri" panose="020F0502020204030204" pitchFamily="34" charset="0"/>
              </a:rPr>
              <a:t>Thames Valley Berkshire stretches from Hungerford in the West, to Slough in the East. </a:t>
            </a:r>
          </a:p>
        </p:txBody>
      </p:sp>
    </p:spTree>
    <p:extLst>
      <p:ext uri="{BB962C8B-B14F-4D97-AF65-F5344CB8AC3E}">
        <p14:creationId xmlns:p14="http://schemas.microsoft.com/office/powerpoint/2010/main" val="72731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11" y="1098937"/>
            <a:ext cx="2947482" cy="4601183"/>
          </a:xfrm>
        </p:spPr>
        <p:txBody>
          <a:bodyPr>
            <a:normAutofit fontScale="90000"/>
          </a:bodyPr>
          <a:lstStyle/>
          <a:p>
            <a:pPr>
              <a:lnSpc>
                <a:spcPts val="2460"/>
              </a:lnSpc>
            </a:pPr>
            <a:r>
              <a:rPr lang="en-GB" sz="3111" b="1" dirty="0">
                <a:latin typeface="Calibri" panose="020F0502020204030204" pitchFamily="34" charset="0"/>
              </a:rPr>
              <a:t>Key facts</a:t>
            </a:r>
            <a:br>
              <a:rPr lang="en-GB" dirty="0">
                <a:latin typeface="Calibri" panose="020F0502020204030204" pitchFamily="34" charset="0"/>
              </a:rPr>
            </a:br>
            <a:r>
              <a:rPr lang="en-GB" sz="2400" dirty="0">
                <a:latin typeface="Calibri" panose="020F0502020204030204" pitchFamily="34" charset="0"/>
              </a:rPr>
              <a:t>There are many more jobs in the ICT / digital technology sector in Berkshire than elsewhere in England (14% of all</a:t>
            </a:r>
            <a:br>
              <a:rPr lang="en-GB" sz="2400" dirty="0">
                <a:latin typeface="Calibri" panose="020F0502020204030204" pitchFamily="34" charset="0"/>
              </a:rPr>
            </a:br>
            <a:r>
              <a:rPr lang="en-GB" sz="2400" dirty="0">
                <a:latin typeface="Calibri" panose="020F0502020204030204" pitchFamily="34" charset="0"/>
              </a:rPr>
              <a:t> jobs in Berkshire are </a:t>
            </a:r>
            <a:br>
              <a:rPr lang="en-GB" sz="2400" dirty="0">
                <a:latin typeface="Calibri" panose="020F0502020204030204" pitchFamily="34" charset="0"/>
              </a:rPr>
            </a:br>
            <a:r>
              <a:rPr lang="en-GB" sz="2400" dirty="0">
                <a:latin typeface="Calibri" panose="020F0502020204030204" pitchFamily="34" charset="0"/>
              </a:rPr>
              <a:t>in this sector). </a:t>
            </a:r>
            <a:br>
              <a:rPr lang="en-GB" sz="2400" dirty="0">
                <a:latin typeface="Calibri" panose="020F0502020204030204" pitchFamily="34" charset="0"/>
              </a:rPr>
            </a:br>
            <a:br>
              <a:rPr lang="en-GB" sz="2400" dirty="0">
                <a:latin typeface="Calibri" panose="020F0502020204030204" pitchFamily="34" charset="0"/>
              </a:rPr>
            </a:br>
            <a:r>
              <a:rPr lang="en-GB" sz="2400" dirty="0">
                <a:latin typeface="Calibri" panose="020F0502020204030204" pitchFamily="34" charset="0"/>
              </a:rPr>
              <a:t>Those working in  </a:t>
            </a:r>
            <a:br>
              <a:rPr lang="en-GB" sz="2400" dirty="0">
                <a:latin typeface="Calibri" panose="020F0502020204030204" pitchFamily="34" charset="0"/>
              </a:rPr>
            </a:br>
            <a:r>
              <a:rPr lang="en-GB" sz="2400" dirty="0">
                <a:latin typeface="Calibri" panose="020F0502020204030204" pitchFamily="34" charset="0"/>
              </a:rPr>
              <a:t>this sector mainly work </a:t>
            </a:r>
            <a:br>
              <a:rPr lang="en-GB" sz="2400" dirty="0">
                <a:latin typeface="Calibri" panose="020F0502020204030204" pitchFamily="34" charset="0"/>
              </a:rPr>
            </a:br>
            <a:r>
              <a:rPr lang="en-GB" sz="2400" dirty="0">
                <a:latin typeface="Calibri" panose="020F0502020204030204" pitchFamily="34" charset="0"/>
              </a:rPr>
              <a:t>in IT, sales, marketing </a:t>
            </a:r>
            <a:br>
              <a:rPr lang="en-GB" sz="2400" dirty="0">
                <a:latin typeface="Calibri" panose="020F0502020204030204" pitchFamily="34" charset="0"/>
              </a:rPr>
            </a:br>
            <a:r>
              <a:rPr lang="en-GB" sz="2400" dirty="0">
                <a:latin typeface="Calibri" panose="020F0502020204030204" pitchFamily="34" charset="0"/>
              </a:rPr>
              <a:t>and project </a:t>
            </a:r>
            <a:br>
              <a:rPr lang="en-GB" sz="2400" dirty="0">
                <a:latin typeface="Calibri" panose="020F0502020204030204" pitchFamily="34" charset="0"/>
              </a:rPr>
            </a:br>
            <a:r>
              <a:rPr lang="en-GB" sz="2400" dirty="0">
                <a:latin typeface="Calibri" panose="020F0502020204030204" pitchFamily="34" charset="0"/>
              </a:rPr>
              <a:t>management roles.  </a:t>
            </a:r>
          </a:p>
        </p:txBody>
      </p:sp>
      <p:pic>
        <p:nvPicPr>
          <p:cNvPr id="4" name="Picture 3"/>
          <p:cNvPicPr/>
          <p:nvPr/>
        </p:nvPicPr>
        <p:blipFill rotWithShape="1">
          <a:blip r:embed="rId3">
            <a:extLst>
              <a:ext uri="{28A0092B-C50C-407E-A947-70E740481C1C}">
                <a14:useLocalDpi xmlns:a14="http://schemas.microsoft.com/office/drawing/2010/main" val="0"/>
              </a:ext>
            </a:extLst>
          </a:blip>
          <a:srcRect l="43058" t="30810" r="54314" b="64842"/>
          <a:stretch/>
        </p:blipFill>
        <p:spPr bwMode="auto">
          <a:xfrm>
            <a:off x="5363110" y="2239767"/>
            <a:ext cx="277402" cy="267128"/>
          </a:xfrm>
          <a:prstGeom prst="rect">
            <a:avLst/>
          </a:prstGeom>
          <a:noFill/>
          <a:ln>
            <a:noFill/>
          </a:ln>
        </p:spPr>
      </p:pic>
      <p:graphicFrame>
        <p:nvGraphicFramePr>
          <p:cNvPr id="9" name="Content Placeholder 8"/>
          <p:cNvGraphicFramePr>
            <a:graphicFrameLocks noGrp="1"/>
          </p:cNvGraphicFramePr>
          <p:nvPr>
            <p:ph idx="1"/>
            <p:extLst>
              <p:ext uri="{D42A27DB-BD31-4B8C-83A1-F6EECF244321}">
                <p14:modId xmlns:p14="http://schemas.microsoft.com/office/powerpoint/2010/main" val="696561896"/>
              </p:ext>
            </p:extLst>
          </p:nvPr>
        </p:nvGraphicFramePr>
        <p:xfrm>
          <a:off x="3565656" y="1027073"/>
          <a:ext cx="8073889" cy="55168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615951" y="567850"/>
            <a:ext cx="7952068" cy="523220"/>
          </a:xfrm>
          <a:prstGeom prst="rect">
            <a:avLst/>
          </a:prstGeom>
          <a:noFill/>
        </p:spPr>
        <p:txBody>
          <a:bodyPr wrap="square" rtlCol="0">
            <a:spAutoFit/>
          </a:bodyPr>
          <a:lstStyle/>
          <a:p>
            <a:pPr algn="ctr"/>
            <a:r>
              <a:rPr lang="en-GB" sz="2800" b="1" dirty="0">
                <a:latin typeface="Calibri" panose="020F0502020204030204" pitchFamily="34" charset="0"/>
              </a:rPr>
              <a:t>The local labour market - % jobs by sector</a:t>
            </a:r>
          </a:p>
        </p:txBody>
      </p:sp>
    </p:spTree>
    <p:extLst>
      <p:ext uri="{BB962C8B-B14F-4D97-AF65-F5344CB8AC3E}">
        <p14:creationId xmlns:p14="http://schemas.microsoft.com/office/powerpoint/2010/main" val="349964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85" y="1136787"/>
            <a:ext cx="2947482" cy="4601183"/>
          </a:xfrm>
        </p:spPr>
        <p:txBody>
          <a:bodyPr anchor="t">
            <a:noAutofit/>
          </a:bodyPr>
          <a:lstStyle/>
          <a:p>
            <a:pPr>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r>
              <a:rPr lang="en-GB" sz="2200" dirty="0">
                <a:latin typeface="Calibri" panose="020F0502020204030204" pitchFamily="34" charset="0"/>
              </a:rPr>
              <a:t>There are a large number of ‘big name’ employers in Berkshire. </a:t>
            </a:r>
            <a:br>
              <a:rPr lang="en-GB" sz="2200" dirty="0">
                <a:latin typeface="Calibri" panose="020F0502020204030204" pitchFamily="34" charset="0"/>
              </a:rPr>
            </a:br>
            <a:br>
              <a:rPr lang="en-GB" sz="2200" dirty="0">
                <a:latin typeface="Calibri" panose="020F0502020204030204" pitchFamily="34" charset="0"/>
              </a:rPr>
            </a:br>
            <a:r>
              <a:rPr lang="en-GB" sz="2200" dirty="0">
                <a:latin typeface="Calibri" panose="020F0502020204030204" pitchFamily="34" charset="0"/>
              </a:rPr>
              <a:t>There are more international companies in Berkshire than elsewhere in the UK (outside of London). </a:t>
            </a:r>
            <a:br>
              <a:rPr lang="en-GB" sz="2200" dirty="0">
                <a:latin typeface="Calibri" panose="020F0502020204030204" pitchFamily="34" charset="0"/>
              </a:rPr>
            </a:br>
            <a:br>
              <a:rPr lang="en-GB" sz="2200" dirty="0">
                <a:latin typeface="Calibri" panose="020F0502020204030204" pitchFamily="34" charset="0"/>
              </a:rPr>
            </a:br>
            <a:r>
              <a:rPr lang="en-GB" sz="2200" dirty="0">
                <a:latin typeface="Calibri" panose="020F0502020204030204" pitchFamily="34" charset="0"/>
              </a:rPr>
              <a:t>Many jobs with these companies provide the opportunity for overseas travel. </a:t>
            </a:r>
            <a:endParaRPr lang="en-GB" sz="2200" b="1" dirty="0">
              <a:latin typeface="Calibri" panose="020F0502020204030204" pitchFamily="34" charset="0"/>
            </a:endParaRPr>
          </a:p>
        </p:txBody>
      </p:sp>
      <p:sp>
        <p:nvSpPr>
          <p:cNvPr id="4" name="TextBox 3"/>
          <p:cNvSpPr txBox="1"/>
          <p:nvPr/>
        </p:nvSpPr>
        <p:spPr>
          <a:xfrm>
            <a:off x="3786126" y="587171"/>
            <a:ext cx="7832717" cy="523220"/>
          </a:xfrm>
          <a:prstGeom prst="rect">
            <a:avLst/>
          </a:prstGeom>
          <a:noFill/>
        </p:spPr>
        <p:txBody>
          <a:bodyPr wrap="square" rtlCol="0">
            <a:spAutoFit/>
          </a:bodyPr>
          <a:lstStyle/>
          <a:p>
            <a:pPr algn="ctr"/>
            <a:r>
              <a:rPr lang="en-GB" sz="2800" b="1" dirty="0">
                <a:latin typeface="Calibri" panose="020F0502020204030204" pitchFamily="34" charset="0"/>
              </a:rPr>
              <a:t>The local labour market – large employers</a:t>
            </a:r>
          </a:p>
        </p:txBody>
      </p:sp>
      <p:sp>
        <p:nvSpPr>
          <p:cNvPr id="6" name="Rectangle 5"/>
          <p:cNvSpPr/>
          <p:nvPr/>
        </p:nvSpPr>
        <p:spPr>
          <a:xfrm>
            <a:off x="3759606" y="1395807"/>
            <a:ext cx="7695247" cy="469041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424955" y="1627436"/>
            <a:ext cx="6299014" cy="4227153"/>
          </a:xfrm>
          <a:prstGeom prst="rect">
            <a:avLst/>
          </a:prstGeom>
        </p:spPr>
      </p:pic>
    </p:spTree>
    <p:extLst>
      <p:ext uri="{BB962C8B-B14F-4D97-AF65-F5344CB8AC3E}">
        <p14:creationId xmlns:p14="http://schemas.microsoft.com/office/powerpoint/2010/main" val="286599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52" y="1292513"/>
            <a:ext cx="2947482" cy="4601183"/>
          </a:xfrm>
        </p:spPr>
        <p:txBody>
          <a:bodyPr>
            <a:normAutofit/>
          </a:bodyPr>
          <a:lstStyle/>
          <a:p>
            <a:r>
              <a:rPr lang="en-GB" sz="3200" b="1" dirty="0">
                <a:latin typeface="Calibri" pitchFamily="34" charset="0"/>
              </a:rPr>
              <a:t>Key fact </a:t>
            </a:r>
            <a:br>
              <a:rPr lang="en-GB" sz="2400" dirty="0"/>
            </a:br>
            <a:br>
              <a:rPr lang="en-GB" sz="2400" dirty="0">
                <a:latin typeface="Calibri" pitchFamily="34" charset="0"/>
              </a:rPr>
            </a:br>
            <a:r>
              <a:rPr lang="en-GB" sz="2400" dirty="0">
                <a:latin typeface="Calibri" pitchFamily="34" charset="0"/>
              </a:rPr>
              <a:t>27% of all jobs in Berkshire are classified as STEM jobs, compared to 22% across England as a whole. </a:t>
            </a:r>
            <a:br>
              <a:rPr lang="en-GB" sz="2400" dirty="0"/>
            </a:br>
            <a:br>
              <a:rPr lang="en-US" dirty="0">
                <a:solidFill>
                  <a:schemeClr val="tx1"/>
                </a:solidFill>
                <a:latin typeface="Calibri" panose="020F0502020204030204" pitchFamily="34" charset="0"/>
              </a:rPr>
            </a:br>
            <a:endParaRPr lang="en-GB" dirty="0"/>
          </a:p>
        </p:txBody>
      </p:sp>
      <p:graphicFrame>
        <p:nvGraphicFramePr>
          <p:cNvPr id="4" name="Content Placeholder 3"/>
          <p:cNvGraphicFramePr>
            <a:graphicFrameLocks noGrp="1"/>
          </p:cNvGraphicFramePr>
          <p:nvPr>
            <p:ph idx="1"/>
            <p:extLst/>
          </p:nvPr>
        </p:nvGraphicFramePr>
        <p:xfrm>
          <a:off x="3710866" y="1599212"/>
          <a:ext cx="4332303" cy="3665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7111013" y="1771964"/>
          <a:ext cx="4999608" cy="292519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048217" y="1120689"/>
            <a:ext cx="3062796" cy="369332"/>
          </a:xfrm>
          <a:prstGeom prst="rect">
            <a:avLst/>
          </a:prstGeom>
          <a:noFill/>
        </p:spPr>
        <p:txBody>
          <a:bodyPr wrap="square" rtlCol="0">
            <a:spAutoFit/>
          </a:bodyPr>
          <a:lstStyle/>
          <a:p>
            <a:pPr algn="ctr"/>
            <a:r>
              <a:rPr lang="en-GB" dirty="0"/>
              <a:t>STEM jobs in Berkshire</a:t>
            </a:r>
          </a:p>
        </p:txBody>
      </p:sp>
      <p:sp>
        <p:nvSpPr>
          <p:cNvPr id="8" name="TextBox 7"/>
          <p:cNvSpPr txBox="1"/>
          <p:nvPr/>
        </p:nvSpPr>
        <p:spPr>
          <a:xfrm>
            <a:off x="8321252" y="1064078"/>
            <a:ext cx="3062796" cy="369332"/>
          </a:xfrm>
          <a:prstGeom prst="rect">
            <a:avLst/>
          </a:prstGeom>
          <a:noFill/>
        </p:spPr>
        <p:txBody>
          <a:bodyPr wrap="square" rtlCol="0">
            <a:spAutoFit/>
          </a:bodyPr>
          <a:lstStyle/>
          <a:p>
            <a:pPr algn="ctr"/>
            <a:r>
              <a:rPr lang="en-GB" dirty="0"/>
              <a:t>STEM jobs in England</a:t>
            </a:r>
          </a:p>
        </p:txBody>
      </p:sp>
      <p:sp>
        <p:nvSpPr>
          <p:cNvPr id="9" name="Oval 8"/>
          <p:cNvSpPr/>
          <p:nvPr/>
        </p:nvSpPr>
        <p:spPr>
          <a:xfrm>
            <a:off x="5477522" y="1687989"/>
            <a:ext cx="1056443" cy="771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622594" y="1599212"/>
            <a:ext cx="1056443" cy="771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226767" y="5681735"/>
            <a:ext cx="3005544" cy="523220"/>
          </a:xfrm>
          <a:prstGeom prst="rect">
            <a:avLst/>
          </a:prstGeom>
          <a:noFill/>
        </p:spPr>
        <p:txBody>
          <a:bodyPr wrap="square" rtlCol="0">
            <a:spAutoFit/>
          </a:bodyPr>
          <a:lstStyle/>
          <a:p>
            <a:r>
              <a:rPr lang="en-GB" sz="2800" dirty="0">
                <a:latin typeface="Calibri" panose="020F0502020204030204" pitchFamily="34" charset="0"/>
              </a:rPr>
              <a:t>27% </a:t>
            </a:r>
            <a:r>
              <a:rPr lang="en-GB" dirty="0">
                <a:latin typeface="Calibri" panose="020F0502020204030204" pitchFamily="34" charset="0"/>
              </a:rPr>
              <a:t>of jobs are STEM jobs</a:t>
            </a:r>
          </a:p>
        </p:txBody>
      </p:sp>
      <p:cxnSp>
        <p:nvCxnSpPr>
          <p:cNvPr id="13" name="Straight Arrow Connector 12"/>
          <p:cNvCxnSpPr/>
          <p:nvPr/>
        </p:nvCxnSpPr>
        <p:spPr>
          <a:xfrm flipH="1">
            <a:off x="5253135" y="3004457"/>
            <a:ext cx="615820" cy="2677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48043" y="5681735"/>
            <a:ext cx="3005544" cy="523220"/>
          </a:xfrm>
          <a:prstGeom prst="rect">
            <a:avLst/>
          </a:prstGeom>
          <a:noFill/>
        </p:spPr>
        <p:txBody>
          <a:bodyPr wrap="square" rtlCol="0">
            <a:spAutoFit/>
          </a:bodyPr>
          <a:lstStyle/>
          <a:p>
            <a:r>
              <a:rPr lang="en-GB" sz="2800" dirty="0">
                <a:latin typeface="Calibri" panose="020F0502020204030204" pitchFamily="34" charset="0"/>
              </a:rPr>
              <a:t>22% </a:t>
            </a:r>
            <a:r>
              <a:rPr lang="en-GB" dirty="0">
                <a:latin typeface="Calibri" panose="020F0502020204030204" pitchFamily="34" charset="0"/>
              </a:rPr>
              <a:t>of jobs are STEM jobs</a:t>
            </a:r>
          </a:p>
        </p:txBody>
      </p:sp>
      <p:cxnSp>
        <p:nvCxnSpPr>
          <p:cNvPr id="15" name="Straight Arrow Connector 14"/>
          <p:cNvCxnSpPr/>
          <p:nvPr/>
        </p:nvCxnSpPr>
        <p:spPr>
          <a:xfrm flipH="1">
            <a:off x="9768985" y="2783633"/>
            <a:ext cx="637758" cy="2898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37330" y="145113"/>
            <a:ext cx="7946718" cy="954107"/>
          </a:xfrm>
          <a:prstGeom prst="rect">
            <a:avLst/>
          </a:prstGeom>
          <a:noFill/>
        </p:spPr>
        <p:txBody>
          <a:bodyPr wrap="square" rtlCol="0">
            <a:spAutoFit/>
          </a:bodyPr>
          <a:lstStyle/>
          <a:p>
            <a:pPr algn="ctr"/>
            <a:r>
              <a:rPr lang="en-GB" sz="2800" b="1" dirty="0">
                <a:latin typeface="Calibri" panose="020F0502020204030204" pitchFamily="34" charset="0"/>
              </a:rPr>
              <a:t>The importance of Science, Engineering, </a:t>
            </a:r>
          </a:p>
          <a:p>
            <a:pPr algn="ctr"/>
            <a:r>
              <a:rPr lang="en-GB" sz="2800" b="1" dirty="0">
                <a:latin typeface="Calibri" panose="020F0502020204030204" pitchFamily="34" charset="0"/>
              </a:rPr>
              <a:t>Maths and Technology (STEM)</a:t>
            </a:r>
          </a:p>
        </p:txBody>
      </p:sp>
    </p:spTree>
    <p:extLst>
      <p:ext uri="{BB962C8B-B14F-4D97-AF65-F5344CB8AC3E}">
        <p14:creationId xmlns:p14="http://schemas.microsoft.com/office/powerpoint/2010/main" val="153300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1007"/>
            <a:ext cx="3750067" cy="1082477"/>
          </a:xfrm>
          <a:prstGeom prst="rect">
            <a:avLst/>
          </a:prstGeom>
          <a:solidFill>
            <a:schemeClr val="bg1"/>
          </a:solidFill>
        </p:spPr>
        <p:txBody>
          <a:bodyPr wrap="square" rtlCol="0">
            <a:spAutoFit/>
          </a:bodyPr>
          <a:lstStyle/>
          <a:p>
            <a:endParaRPr lang="en-GB" dirty="0"/>
          </a:p>
        </p:txBody>
      </p:sp>
      <p:sp>
        <p:nvSpPr>
          <p:cNvPr id="6" name="Title 1"/>
          <p:cNvSpPr txBox="1">
            <a:spLocks/>
          </p:cNvSpPr>
          <p:nvPr/>
        </p:nvSpPr>
        <p:spPr>
          <a:xfrm>
            <a:off x="4391134" y="1843485"/>
            <a:ext cx="3221687" cy="3861216"/>
          </a:xfrm>
          <a:prstGeom prst="rect">
            <a:avLst/>
          </a:prstGeom>
          <a:solidFill>
            <a:schemeClr val="accent1"/>
          </a:solidFill>
        </p:spPr>
        <p:txBody>
          <a:bodyPr vert="horz" lIns="91440" tIns="45720" rIns="91440" bIns="45720" rtlCol="0" anchor="t">
            <a:normAutofit/>
          </a:bodyPr>
          <a:lstStyle/>
          <a:p>
            <a:pPr lvl="0" defTabSz="914400">
              <a:lnSpc>
                <a:spcPts val="2460"/>
              </a:lnSpc>
              <a:spcBef>
                <a:spcPct val="0"/>
              </a:spcBef>
            </a:pPr>
            <a:br>
              <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rPr>
            </a:br>
            <a:endPar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endParaRPr>
          </a:p>
        </p:txBody>
      </p:sp>
      <p:sp>
        <p:nvSpPr>
          <p:cNvPr id="12" name="TextBox 11"/>
          <p:cNvSpPr txBox="1"/>
          <p:nvPr/>
        </p:nvSpPr>
        <p:spPr>
          <a:xfrm>
            <a:off x="-22114" y="5704701"/>
            <a:ext cx="3750067" cy="1082477"/>
          </a:xfrm>
          <a:prstGeom prst="rect">
            <a:avLst/>
          </a:prstGeom>
          <a:solidFill>
            <a:schemeClr val="bg1"/>
          </a:solidFill>
        </p:spPr>
        <p:txBody>
          <a:bodyPr wrap="square" rtlCol="0">
            <a:spAutoFit/>
          </a:bodyPr>
          <a:lstStyle/>
          <a:p>
            <a:endParaRPr lang="en-GB" dirty="0"/>
          </a:p>
        </p:txBody>
      </p:sp>
      <p:sp>
        <p:nvSpPr>
          <p:cNvPr id="10" name="Rectangle 9"/>
          <p:cNvSpPr/>
          <p:nvPr/>
        </p:nvSpPr>
        <p:spPr>
          <a:xfrm>
            <a:off x="4633328" y="2024547"/>
            <a:ext cx="2866857" cy="2980731"/>
          </a:xfrm>
          <a:prstGeom prst="rect">
            <a:avLst/>
          </a:prstGeom>
        </p:spPr>
        <p:txBody>
          <a:bodyPr wrap="square">
            <a:spAutoFit/>
          </a:bodyPr>
          <a:lstStyle/>
          <a:p>
            <a:pPr lvl="0" defTabSz="914400">
              <a:lnSpc>
                <a:spcPts val="2460"/>
              </a:lnSpc>
              <a:spcBef>
                <a:spcPct val="0"/>
              </a:spcBef>
            </a:pPr>
            <a:r>
              <a:rPr lang="en-GB" sz="2200" b="1" dirty="0">
                <a:solidFill>
                  <a:schemeClr val="bg1"/>
                </a:solidFill>
                <a:latin typeface="Calibri" pitchFamily="34" charset="0"/>
              </a:rPr>
              <a:t>14% </a:t>
            </a:r>
            <a:r>
              <a:rPr lang="en-GB" sz="2200" dirty="0">
                <a:solidFill>
                  <a:schemeClr val="bg1"/>
                </a:solidFill>
                <a:latin typeface="Calibri" pitchFamily="34" charset="0"/>
              </a:rPr>
              <a:t>of people working in Berkshire are self-employed.</a:t>
            </a:r>
          </a:p>
          <a:p>
            <a:pPr lvl="0" defTabSz="914400">
              <a:lnSpc>
                <a:spcPts val="2460"/>
              </a:lnSpc>
              <a:spcBef>
                <a:spcPct val="0"/>
              </a:spcBef>
            </a:pPr>
            <a:endParaRPr lang="en-GB" sz="2200" dirty="0">
              <a:solidFill>
                <a:schemeClr val="bg1"/>
              </a:solidFill>
              <a:latin typeface="Calibri" pitchFamily="34" charset="0"/>
            </a:endParaRPr>
          </a:p>
          <a:p>
            <a:pPr lvl="0" defTabSz="914400">
              <a:lnSpc>
                <a:spcPts val="2460"/>
              </a:lnSpc>
              <a:spcBef>
                <a:spcPct val="0"/>
              </a:spcBef>
            </a:pPr>
            <a:r>
              <a:rPr lang="en-GB" sz="2200" dirty="0">
                <a:solidFill>
                  <a:schemeClr val="bg1"/>
                </a:solidFill>
                <a:latin typeface="Calibri" pitchFamily="34" charset="0"/>
              </a:rPr>
              <a:t>Most young people who are self-employed work in construction, hairdressing and arts / literary occupations.</a:t>
            </a:r>
            <a:endParaRPr lang="en-US" sz="2200" dirty="0"/>
          </a:p>
        </p:txBody>
      </p:sp>
      <p:sp>
        <p:nvSpPr>
          <p:cNvPr id="14" name="Title 1"/>
          <p:cNvSpPr txBox="1">
            <a:spLocks/>
          </p:cNvSpPr>
          <p:nvPr/>
        </p:nvSpPr>
        <p:spPr>
          <a:xfrm>
            <a:off x="8212523" y="1841952"/>
            <a:ext cx="3221687" cy="3861216"/>
          </a:xfrm>
          <a:prstGeom prst="rect">
            <a:avLst/>
          </a:prstGeom>
          <a:solidFill>
            <a:schemeClr val="accent1"/>
          </a:solidFill>
        </p:spPr>
        <p:txBody>
          <a:bodyPr vert="horz" lIns="91440" tIns="45720" rIns="91440" bIns="45720" rtlCol="0" anchor="t">
            <a:normAutofit/>
          </a:bodyPr>
          <a:lstStyle/>
          <a:p>
            <a:pPr lvl="0" defTabSz="914400">
              <a:lnSpc>
                <a:spcPts val="2460"/>
              </a:lnSpc>
              <a:spcBef>
                <a:spcPct val="0"/>
              </a:spcBef>
            </a:pPr>
            <a:br>
              <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rPr>
            </a:br>
            <a:endPar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endParaRPr>
          </a:p>
        </p:txBody>
      </p:sp>
      <p:sp>
        <p:nvSpPr>
          <p:cNvPr id="13" name="Rectangle 12"/>
          <p:cNvSpPr/>
          <p:nvPr/>
        </p:nvSpPr>
        <p:spPr>
          <a:xfrm>
            <a:off x="8506914" y="2044195"/>
            <a:ext cx="2641163" cy="2800766"/>
          </a:xfrm>
          <a:prstGeom prst="rect">
            <a:avLst/>
          </a:prstGeom>
        </p:spPr>
        <p:txBody>
          <a:bodyPr wrap="square">
            <a:spAutoFit/>
          </a:bodyPr>
          <a:lstStyle/>
          <a:p>
            <a:r>
              <a:rPr lang="en-GB" sz="2200" b="1" dirty="0">
                <a:solidFill>
                  <a:schemeClr val="bg1"/>
                </a:solidFill>
                <a:latin typeface="Calibri" pitchFamily="34" charset="0"/>
              </a:rPr>
              <a:t>81% </a:t>
            </a:r>
            <a:r>
              <a:rPr lang="en-GB" sz="2200" dirty="0">
                <a:solidFill>
                  <a:schemeClr val="bg1"/>
                </a:solidFill>
                <a:latin typeface="Calibri" pitchFamily="34" charset="0"/>
              </a:rPr>
              <a:t>of Berkshire residents work in the private sector and </a:t>
            </a:r>
            <a:r>
              <a:rPr lang="en-GB" sz="2200" b="1" dirty="0">
                <a:solidFill>
                  <a:schemeClr val="bg1"/>
                </a:solidFill>
                <a:latin typeface="Calibri" pitchFamily="34" charset="0"/>
              </a:rPr>
              <a:t>19%</a:t>
            </a:r>
            <a:r>
              <a:rPr lang="en-GB" sz="2200" dirty="0">
                <a:solidFill>
                  <a:schemeClr val="bg1"/>
                </a:solidFill>
                <a:latin typeface="Calibri" pitchFamily="34" charset="0"/>
              </a:rPr>
              <a:t> in the public sector (including the NHS, schools, local government and emergency services). </a:t>
            </a:r>
          </a:p>
        </p:txBody>
      </p:sp>
      <p:sp>
        <p:nvSpPr>
          <p:cNvPr id="16" name="Rectangle 15"/>
          <p:cNvSpPr/>
          <p:nvPr/>
        </p:nvSpPr>
        <p:spPr>
          <a:xfrm>
            <a:off x="0" y="794742"/>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1613599" y="615154"/>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03288" y="584801"/>
            <a:ext cx="11620951" cy="954107"/>
          </a:xfrm>
          <a:prstGeom prst="rect">
            <a:avLst/>
          </a:prstGeom>
          <a:noFill/>
        </p:spPr>
        <p:txBody>
          <a:bodyPr wrap="square" rtlCol="0">
            <a:noAutofit/>
          </a:bodyPr>
          <a:lstStyle/>
          <a:p>
            <a:pPr algn="ctr"/>
            <a:r>
              <a:rPr lang="en-GB" sz="2800" b="1" dirty="0">
                <a:latin typeface="Calibri" panose="020F0502020204030204" pitchFamily="34" charset="0"/>
              </a:rPr>
              <a:t>Interested in working for a large global company or a small start-up business?  The private, public or voluntary sector?  Or working for yourself? </a:t>
            </a:r>
          </a:p>
        </p:txBody>
      </p:sp>
      <p:sp>
        <p:nvSpPr>
          <p:cNvPr id="15" name="Title 1"/>
          <p:cNvSpPr txBox="1">
            <a:spLocks/>
          </p:cNvSpPr>
          <p:nvPr/>
        </p:nvSpPr>
        <p:spPr>
          <a:xfrm>
            <a:off x="548548" y="1841628"/>
            <a:ext cx="3221687" cy="3861216"/>
          </a:xfrm>
          <a:prstGeom prst="rect">
            <a:avLst/>
          </a:prstGeom>
          <a:solidFill>
            <a:schemeClr val="accent1"/>
          </a:solidFill>
        </p:spPr>
        <p:txBody>
          <a:bodyPr vert="horz" lIns="91440" tIns="45720" rIns="91440" bIns="45720" rtlCol="0" anchor="t">
            <a:normAutofit/>
          </a:bodyPr>
          <a:lstStyle/>
          <a:p>
            <a:pPr lvl="0" defTabSz="914400">
              <a:lnSpc>
                <a:spcPts val="2460"/>
              </a:lnSpc>
              <a:spcBef>
                <a:spcPct val="0"/>
              </a:spcBef>
            </a:pPr>
            <a:br>
              <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rPr>
            </a:br>
            <a:endPar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endParaRPr>
          </a:p>
        </p:txBody>
      </p:sp>
      <p:sp>
        <p:nvSpPr>
          <p:cNvPr id="2" name="Title 1"/>
          <p:cNvSpPr>
            <a:spLocks noGrp="1"/>
          </p:cNvSpPr>
          <p:nvPr>
            <p:ph type="title"/>
          </p:nvPr>
        </p:nvSpPr>
        <p:spPr>
          <a:xfrm>
            <a:off x="714763" y="2053615"/>
            <a:ext cx="2947482" cy="4601183"/>
          </a:xfrm>
        </p:spPr>
        <p:txBody>
          <a:bodyPr anchor="t">
            <a:normAutofit/>
          </a:bodyPr>
          <a:lstStyle/>
          <a:p>
            <a:pPr lvl="0">
              <a:lnSpc>
                <a:spcPts val="2460"/>
              </a:lnSpc>
            </a:pPr>
            <a:r>
              <a:rPr lang="en-GB" sz="2800" b="1" dirty="0">
                <a:latin typeface="Calibri" pitchFamily="34" charset="0"/>
              </a:rPr>
              <a:t>Key facts</a:t>
            </a:r>
            <a:br>
              <a:rPr lang="en-GB" sz="2800" dirty="0">
                <a:latin typeface="Calibri" pitchFamily="34" charset="0"/>
              </a:rPr>
            </a:br>
            <a:r>
              <a:rPr lang="en-GB" sz="2200" b="1" dirty="0">
                <a:latin typeface="Calibri" pitchFamily="34" charset="0"/>
              </a:rPr>
              <a:t>68% </a:t>
            </a:r>
            <a:r>
              <a:rPr lang="en-GB" sz="2200" dirty="0">
                <a:latin typeface="Calibri" pitchFamily="34" charset="0"/>
              </a:rPr>
              <a:t>of jobs in Berkshire are in small or medium-sized companies.</a:t>
            </a:r>
            <a:br>
              <a:rPr lang="en-GB" sz="2800" dirty="0"/>
            </a:br>
            <a:endParaRPr lang="en-GB" sz="2800" dirty="0"/>
          </a:p>
        </p:txBody>
      </p:sp>
      <p:pic>
        <p:nvPicPr>
          <p:cNvPr id="3" name="Picture 2"/>
          <p:cNvPicPr>
            <a:picLocks noChangeAspect="1"/>
          </p:cNvPicPr>
          <p:nvPr/>
        </p:nvPicPr>
        <p:blipFill>
          <a:blip r:embed="rId2"/>
          <a:stretch>
            <a:fillRect/>
          </a:stretch>
        </p:blipFill>
        <p:spPr>
          <a:xfrm>
            <a:off x="1199300" y="3826566"/>
            <a:ext cx="1870626" cy="1394656"/>
          </a:xfrm>
          <a:prstGeom prst="rect">
            <a:avLst/>
          </a:prstGeom>
        </p:spPr>
      </p:pic>
    </p:spTree>
    <p:extLst>
      <p:ext uri="{BB962C8B-B14F-4D97-AF65-F5344CB8AC3E}">
        <p14:creationId xmlns:p14="http://schemas.microsoft.com/office/powerpoint/2010/main" val="195439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9" y="1123837"/>
            <a:ext cx="2947482" cy="4601183"/>
          </a:xfrm>
        </p:spPr>
        <p:txBody>
          <a:bodyPr anchor="t">
            <a:noAutofit/>
          </a:bodyPr>
          <a:lstStyle/>
          <a:p>
            <a:pPr lvl="0">
              <a:lnSpc>
                <a:spcPts val="2460"/>
              </a:lnSpc>
            </a:pPr>
            <a:r>
              <a:rPr lang="en-GB" sz="2800" b="1" dirty="0">
                <a:latin typeface="Calibri" panose="020F0502020204030204" pitchFamily="34" charset="0"/>
              </a:rPr>
              <a:t>Key fact</a:t>
            </a:r>
            <a:br>
              <a:rPr lang="en-GB" sz="2800" b="1" dirty="0">
                <a:latin typeface="Calibri" panose="020F0502020204030204" pitchFamily="34" charset="0"/>
              </a:rPr>
            </a:br>
            <a:r>
              <a:rPr lang="en-GB" sz="2200" dirty="0">
                <a:latin typeface="Calibri" pitchFamily="34" charset="0"/>
              </a:rPr>
              <a:t>IT and sales roles are in high demand by employers in Berkshire. </a:t>
            </a:r>
            <a:br>
              <a:rPr lang="en-GB" sz="2200" dirty="0">
                <a:latin typeface="Calibri" pitchFamily="34" charset="0"/>
              </a:rPr>
            </a:br>
            <a:br>
              <a:rPr lang="en-GB" sz="2200" dirty="0">
                <a:latin typeface="Calibri" pitchFamily="34" charset="0"/>
              </a:rPr>
            </a:br>
            <a:r>
              <a:rPr lang="en-GB" sz="2200" dirty="0">
                <a:latin typeface="Calibri" pitchFamily="34" charset="0"/>
              </a:rPr>
              <a:t>1 in 10 jobs in Berkshire are IT specialist roles. </a:t>
            </a:r>
            <a:br>
              <a:rPr lang="en-GB" sz="2200" dirty="0">
                <a:latin typeface="Calibri" pitchFamily="34" charset="0"/>
              </a:rPr>
            </a:br>
            <a:r>
              <a:rPr lang="en-GB" sz="2200" dirty="0">
                <a:latin typeface="Calibri" pitchFamily="34" charset="0"/>
              </a:rPr>
              <a:t>This is three times the national average.</a:t>
            </a:r>
            <a:br>
              <a:rPr lang="en-GB" sz="2200" dirty="0"/>
            </a:br>
            <a:endParaRPr lang="en-GB" sz="2200" b="1" dirty="0"/>
          </a:p>
        </p:txBody>
      </p:sp>
      <p:sp>
        <p:nvSpPr>
          <p:cNvPr id="3" name="Content Placeholder 2"/>
          <p:cNvSpPr>
            <a:spLocks noGrp="1"/>
          </p:cNvSpPr>
          <p:nvPr>
            <p:ph idx="1"/>
          </p:nvPr>
        </p:nvSpPr>
        <p:spPr>
          <a:xfrm>
            <a:off x="3331030" y="1598894"/>
            <a:ext cx="8311242" cy="3364992"/>
          </a:xfrm>
        </p:spPr>
        <p:txBody>
          <a:bodyPr numCol="2">
            <a:normAutofit/>
          </a:bodyPr>
          <a:lstStyle/>
          <a:p>
            <a:pPr marL="845820" lvl="1" indent="-342900">
              <a:buFont typeface="+mj-lt"/>
              <a:buAutoNum type="arabicPeriod"/>
            </a:pPr>
            <a:r>
              <a:rPr lang="en-GB" dirty="0">
                <a:latin typeface="Calibri" panose="020F0502020204030204" pitchFamily="34" charset="0"/>
              </a:rPr>
              <a:t>Software developer/engineer</a:t>
            </a:r>
          </a:p>
          <a:p>
            <a:pPr marL="845820" lvl="1" indent="-342900">
              <a:buFont typeface="+mj-lt"/>
              <a:buAutoNum type="arabicPeriod"/>
            </a:pPr>
            <a:r>
              <a:rPr lang="en-GB" dirty="0">
                <a:latin typeface="Calibri" panose="020F0502020204030204" pitchFamily="34" charset="0"/>
              </a:rPr>
              <a:t>Sales representative </a:t>
            </a:r>
          </a:p>
          <a:p>
            <a:pPr marL="845820" lvl="1" indent="-342900">
              <a:buFont typeface="+mj-lt"/>
              <a:buAutoNum type="arabicPeriod"/>
            </a:pPr>
            <a:r>
              <a:rPr lang="en-GB" dirty="0">
                <a:latin typeface="Calibri" panose="020F0502020204030204" pitchFamily="34" charset="0"/>
              </a:rPr>
              <a:t>Computer support specialist </a:t>
            </a:r>
          </a:p>
          <a:p>
            <a:pPr marL="845820" lvl="1" indent="-342900">
              <a:buFont typeface="+mj-lt"/>
              <a:buAutoNum type="arabicPeriod"/>
            </a:pPr>
            <a:r>
              <a:rPr lang="en-GB" dirty="0">
                <a:latin typeface="Calibri" panose="020F0502020204030204" pitchFamily="34" charset="0"/>
              </a:rPr>
              <a:t>Network engineer/architect </a:t>
            </a:r>
          </a:p>
          <a:p>
            <a:pPr marL="845820" lvl="1" indent="-342900">
              <a:buFont typeface="+mj-lt"/>
              <a:buAutoNum type="arabicPeriod"/>
            </a:pPr>
            <a:r>
              <a:rPr lang="en-GB" dirty="0">
                <a:latin typeface="Calibri" panose="020F0502020204030204" pitchFamily="34" charset="0"/>
              </a:rPr>
              <a:t>Registered General Nurse </a:t>
            </a:r>
          </a:p>
          <a:p>
            <a:pPr marL="845820" lvl="1" indent="-342900">
              <a:buFont typeface="+mj-lt"/>
              <a:buAutoNum type="arabicPeriod"/>
            </a:pPr>
            <a:endParaRPr lang="en-GB" dirty="0">
              <a:latin typeface="Calibri" panose="020F0502020204030204" pitchFamily="34" charset="0"/>
            </a:endParaRPr>
          </a:p>
          <a:p>
            <a:pPr marL="845820" lvl="1" indent="-342900">
              <a:buFont typeface="+mj-lt"/>
              <a:buAutoNum type="arabicPeriod"/>
            </a:pPr>
            <a:endParaRPr lang="en-GB" dirty="0">
              <a:latin typeface="Calibri" panose="020F0502020204030204" pitchFamily="34" charset="0"/>
            </a:endParaRPr>
          </a:p>
          <a:p>
            <a:pPr marL="845820" lvl="1" indent="-342900">
              <a:buFont typeface="+mj-lt"/>
              <a:buAutoNum type="arabicPeriod"/>
            </a:pPr>
            <a:endParaRPr lang="en-GB" dirty="0">
              <a:latin typeface="Calibri" panose="020F0502020204030204" pitchFamily="34" charset="0"/>
            </a:endParaRPr>
          </a:p>
          <a:p>
            <a:pPr marL="845820" lvl="1" indent="-342900">
              <a:buFont typeface="+mj-lt"/>
              <a:buAutoNum type="arabicPeriod"/>
            </a:pPr>
            <a:endParaRPr lang="en-GB" dirty="0">
              <a:latin typeface="Calibri" panose="020F0502020204030204" pitchFamily="34" charset="0"/>
            </a:endParaRPr>
          </a:p>
          <a:p>
            <a:pPr marL="845820" lvl="1" indent="-342900">
              <a:buFont typeface="+mj-lt"/>
              <a:buAutoNum type="arabicPeriod"/>
            </a:pPr>
            <a:endParaRPr lang="en-GB" dirty="0">
              <a:latin typeface="Calibri" panose="020F0502020204030204" pitchFamily="34" charset="0"/>
            </a:endParaRPr>
          </a:p>
          <a:p>
            <a:pPr marL="845820" lvl="1" indent="-342900">
              <a:buFont typeface="+mj-lt"/>
              <a:buAutoNum type="arabicPeriod"/>
            </a:pPr>
            <a:r>
              <a:rPr lang="en-GB" dirty="0">
                <a:latin typeface="Calibri" panose="020F0502020204030204" pitchFamily="34" charset="0"/>
              </a:rPr>
              <a:t>Project manager </a:t>
            </a:r>
          </a:p>
          <a:p>
            <a:pPr marL="845820" lvl="1" indent="-342900">
              <a:buFont typeface="+mj-lt"/>
              <a:buAutoNum type="arabicPeriod"/>
            </a:pPr>
            <a:r>
              <a:rPr lang="en-GB" dirty="0">
                <a:latin typeface="Calibri" panose="020F0502020204030204" pitchFamily="34" charset="0"/>
              </a:rPr>
              <a:t>Retail supervisor </a:t>
            </a:r>
          </a:p>
          <a:p>
            <a:pPr marL="845820" lvl="1" indent="-342900">
              <a:buFont typeface="+mj-lt"/>
              <a:buAutoNum type="arabicPeriod"/>
            </a:pPr>
            <a:r>
              <a:rPr lang="en-GB" dirty="0">
                <a:latin typeface="Calibri" panose="020F0502020204030204" pitchFamily="34" charset="0"/>
              </a:rPr>
              <a:t>Customer service representative </a:t>
            </a:r>
          </a:p>
          <a:p>
            <a:pPr marL="845820" lvl="1" indent="-342900">
              <a:buFont typeface="+mj-lt"/>
              <a:buAutoNum type="arabicPeriod"/>
            </a:pPr>
            <a:r>
              <a:rPr lang="en-GB" dirty="0">
                <a:latin typeface="Calibri" panose="020F0502020204030204" pitchFamily="34" charset="0"/>
              </a:rPr>
              <a:t>Office/administrative assistant </a:t>
            </a:r>
          </a:p>
          <a:p>
            <a:pPr marL="845820" lvl="1" indent="-342900">
              <a:buFont typeface="+mj-lt"/>
              <a:buAutoNum type="arabicPeriod"/>
            </a:pPr>
            <a:r>
              <a:rPr lang="en-GB" dirty="0">
                <a:latin typeface="Calibri" panose="020F0502020204030204" pitchFamily="34" charset="0"/>
              </a:rPr>
              <a:t>Sales manager </a:t>
            </a:r>
          </a:p>
        </p:txBody>
      </p:sp>
      <p:sp>
        <p:nvSpPr>
          <p:cNvPr id="4" name="TextBox 3"/>
          <p:cNvSpPr txBox="1"/>
          <p:nvPr/>
        </p:nvSpPr>
        <p:spPr>
          <a:xfrm>
            <a:off x="4282730" y="603027"/>
            <a:ext cx="6809014" cy="523220"/>
          </a:xfrm>
          <a:prstGeom prst="rect">
            <a:avLst/>
          </a:prstGeom>
          <a:noFill/>
        </p:spPr>
        <p:txBody>
          <a:bodyPr wrap="square" rtlCol="0">
            <a:spAutoFit/>
          </a:bodyPr>
          <a:lstStyle/>
          <a:p>
            <a:r>
              <a:rPr lang="en-GB" sz="2800" b="1" dirty="0">
                <a:latin typeface="Calibri" panose="020F0502020204030204" pitchFamily="34" charset="0"/>
              </a:rPr>
              <a:t>Jobs in highest demand in Berkshire – 2016*</a:t>
            </a:r>
          </a:p>
        </p:txBody>
      </p:sp>
      <p:sp>
        <p:nvSpPr>
          <p:cNvPr id="5" name="TextBox 4"/>
          <p:cNvSpPr txBox="1"/>
          <p:nvPr/>
        </p:nvSpPr>
        <p:spPr>
          <a:xfrm>
            <a:off x="4268727" y="3579823"/>
            <a:ext cx="5584371" cy="369332"/>
          </a:xfrm>
          <a:prstGeom prst="rect">
            <a:avLst/>
          </a:prstGeom>
          <a:noFill/>
        </p:spPr>
        <p:txBody>
          <a:bodyPr wrap="square" rtlCol="0">
            <a:spAutoFit/>
          </a:bodyPr>
          <a:lstStyle/>
          <a:p>
            <a:r>
              <a:rPr lang="en-GB" dirty="0">
                <a:latin typeface="Calibri" panose="020F0502020204030204" pitchFamily="34" charset="0"/>
              </a:rPr>
              <a:t>*Measured by the number of vacancies being advertised </a:t>
            </a:r>
          </a:p>
        </p:txBody>
      </p:sp>
      <p:pic>
        <p:nvPicPr>
          <p:cNvPr id="6" name="Picture 5"/>
          <p:cNvPicPr>
            <a:picLocks noChangeAspect="1"/>
          </p:cNvPicPr>
          <p:nvPr/>
        </p:nvPicPr>
        <p:blipFill>
          <a:blip r:embed="rId2" cstate="print"/>
          <a:stretch>
            <a:fillRect/>
          </a:stretch>
        </p:blipFill>
        <p:spPr>
          <a:xfrm>
            <a:off x="3580588" y="4952825"/>
            <a:ext cx="1871224" cy="1289262"/>
          </a:xfrm>
          <a:prstGeom prst="rect">
            <a:avLst/>
          </a:prstGeom>
        </p:spPr>
      </p:pic>
      <p:pic>
        <p:nvPicPr>
          <p:cNvPr id="7" name="Picture 6"/>
          <p:cNvPicPr>
            <a:picLocks noChangeAspect="1"/>
          </p:cNvPicPr>
          <p:nvPr/>
        </p:nvPicPr>
        <p:blipFill>
          <a:blip r:embed="rId3" cstate="print"/>
          <a:stretch>
            <a:fillRect/>
          </a:stretch>
        </p:blipFill>
        <p:spPr>
          <a:xfrm>
            <a:off x="5496485" y="5222436"/>
            <a:ext cx="1773770" cy="900072"/>
          </a:xfrm>
          <a:prstGeom prst="rect">
            <a:avLst/>
          </a:prstGeom>
        </p:spPr>
      </p:pic>
      <p:pic>
        <p:nvPicPr>
          <p:cNvPr id="8" name="Picture 7"/>
          <p:cNvPicPr>
            <a:picLocks noChangeAspect="1"/>
          </p:cNvPicPr>
          <p:nvPr/>
        </p:nvPicPr>
        <p:blipFill>
          <a:blip r:embed="rId4" cstate="print"/>
          <a:stretch>
            <a:fillRect/>
          </a:stretch>
        </p:blipFill>
        <p:spPr>
          <a:xfrm>
            <a:off x="7758923" y="5098972"/>
            <a:ext cx="1811951" cy="1139230"/>
          </a:xfrm>
          <a:prstGeom prst="rect">
            <a:avLst/>
          </a:prstGeom>
        </p:spPr>
      </p:pic>
      <p:pic>
        <p:nvPicPr>
          <p:cNvPr id="9" name="Picture 8"/>
          <p:cNvPicPr>
            <a:picLocks noChangeAspect="1"/>
          </p:cNvPicPr>
          <p:nvPr/>
        </p:nvPicPr>
        <p:blipFill>
          <a:blip r:embed="rId5" cstate="print"/>
          <a:stretch>
            <a:fillRect/>
          </a:stretch>
        </p:blipFill>
        <p:spPr>
          <a:xfrm>
            <a:off x="9835800" y="5102857"/>
            <a:ext cx="1490229" cy="900072"/>
          </a:xfrm>
          <a:prstGeom prst="rect">
            <a:avLst/>
          </a:prstGeom>
        </p:spPr>
      </p:pic>
    </p:spTree>
    <p:extLst>
      <p:ext uri="{BB962C8B-B14F-4D97-AF65-F5344CB8AC3E}">
        <p14:creationId xmlns:p14="http://schemas.microsoft.com/office/powerpoint/2010/main" val="201990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19" y="1136537"/>
            <a:ext cx="2947482" cy="4601183"/>
          </a:xfrm>
        </p:spPr>
        <p:txBody>
          <a:bodyPr anchor="t">
            <a:normAutofit/>
          </a:bodyPr>
          <a:lstStyle/>
          <a:p>
            <a:pPr>
              <a:lnSpc>
                <a:spcPts val="2460"/>
              </a:lnSpc>
            </a:pPr>
            <a:r>
              <a:rPr lang="en-GB" sz="2800" b="1" dirty="0">
                <a:latin typeface="Calibri" pitchFamily="34" charset="0"/>
              </a:rPr>
              <a:t>Key fact</a:t>
            </a:r>
            <a:br>
              <a:rPr lang="en-GB" dirty="0">
                <a:latin typeface="Calibri" pitchFamily="34" charset="0"/>
              </a:rPr>
            </a:br>
            <a:r>
              <a:rPr lang="en-GB" sz="2200" dirty="0">
                <a:latin typeface="Calibri" pitchFamily="34" charset="0"/>
              </a:rPr>
              <a:t>The number of local job opportunities in different sectors / occupations varies considerably.</a:t>
            </a:r>
            <a:br>
              <a:rPr lang="en-GB" sz="2200" dirty="0">
                <a:latin typeface="Calibri" pitchFamily="34" charset="0"/>
              </a:rPr>
            </a:br>
            <a:br>
              <a:rPr lang="en-GB" sz="2200" dirty="0">
                <a:latin typeface="Calibri" pitchFamily="34" charset="0"/>
              </a:rPr>
            </a:br>
            <a:r>
              <a:rPr lang="en-GB" sz="2200" dirty="0">
                <a:latin typeface="Calibri" pitchFamily="34" charset="0"/>
              </a:rPr>
              <a:t>In IT, whilst there are lots of jobs, the skills required are very specific and therefore employers can struggle to fill roles. </a:t>
            </a:r>
            <a:br>
              <a:rPr lang="en-GB" dirty="0">
                <a:latin typeface="Calibri" pitchFamily="34" charset="0"/>
              </a:rPr>
            </a:br>
            <a:br>
              <a:rPr lang="en-GB" dirty="0">
                <a:latin typeface="Calibri" pitchFamily="34" charset="0"/>
              </a:rPr>
            </a:br>
            <a:endParaRPr lang="en-GB" dirty="0">
              <a:latin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8204787"/>
              </p:ext>
            </p:extLst>
          </p:nvPr>
        </p:nvGraphicFramePr>
        <p:xfrm>
          <a:off x="3707371" y="1311400"/>
          <a:ext cx="7941015" cy="4741904"/>
        </p:xfrm>
        <a:graphic>
          <a:graphicData uri="http://schemas.openxmlformats.org/drawingml/2006/table">
            <a:tbl>
              <a:tblPr firstRow="1" bandRow="1">
                <a:tableStyleId>{5C22544A-7EE6-4342-B048-85BDC9FD1C3A}</a:tableStyleId>
              </a:tblPr>
              <a:tblGrid>
                <a:gridCol w="1719135">
                  <a:extLst>
                    <a:ext uri="{9D8B030D-6E8A-4147-A177-3AD203B41FA5}">
                      <a16:colId xmlns:a16="http://schemas.microsoft.com/office/drawing/2014/main" val="65724139"/>
                    </a:ext>
                  </a:extLst>
                </a:gridCol>
                <a:gridCol w="1244377">
                  <a:extLst>
                    <a:ext uri="{9D8B030D-6E8A-4147-A177-3AD203B41FA5}">
                      <a16:colId xmlns:a16="http://schemas.microsoft.com/office/drawing/2014/main" val="1496370802"/>
                    </a:ext>
                  </a:extLst>
                </a:gridCol>
                <a:gridCol w="1752224">
                  <a:extLst>
                    <a:ext uri="{9D8B030D-6E8A-4147-A177-3AD203B41FA5}">
                      <a16:colId xmlns:a16="http://schemas.microsoft.com/office/drawing/2014/main" val="1220553276"/>
                    </a:ext>
                  </a:extLst>
                </a:gridCol>
                <a:gridCol w="3225279">
                  <a:extLst>
                    <a:ext uri="{9D8B030D-6E8A-4147-A177-3AD203B41FA5}">
                      <a16:colId xmlns:a16="http://schemas.microsoft.com/office/drawing/2014/main" val="56399442"/>
                    </a:ext>
                  </a:extLst>
                </a:gridCol>
              </a:tblGrid>
              <a:tr h="609712">
                <a:tc>
                  <a:txBody>
                    <a:bodyPr/>
                    <a:lstStyle/>
                    <a:p>
                      <a:pPr algn="ctr"/>
                      <a:r>
                        <a:rPr lang="en-GB" sz="1200" dirty="0">
                          <a:latin typeface="Calibri" panose="020F0502020204030204" pitchFamily="34" charset="0"/>
                        </a:rPr>
                        <a:t>Sector  / occupation</a:t>
                      </a:r>
                    </a:p>
                  </a:txBody>
                  <a:tcPr marL="76258" marR="76258" marT="38128" marB="38128" anchor="ctr"/>
                </a:tc>
                <a:tc>
                  <a:txBody>
                    <a:bodyPr/>
                    <a:lstStyle/>
                    <a:p>
                      <a:pPr algn="ctr"/>
                      <a:r>
                        <a:rPr lang="en-GB" sz="1200" dirty="0">
                          <a:latin typeface="Calibri" panose="020F0502020204030204" pitchFamily="34" charset="0"/>
                        </a:rPr>
                        <a:t>Number</a:t>
                      </a:r>
                      <a:r>
                        <a:rPr lang="en-GB" sz="1200" baseline="0" dirty="0">
                          <a:latin typeface="Calibri" panose="020F0502020204030204" pitchFamily="34" charset="0"/>
                        </a:rPr>
                        <a:t> of jobs </a:t>
                      </a:r>
                    </a:p>
                    <a:p>
                      <a:pPr algn="ctr"/>
                      <a:r>
                        <a:rPr lang="en-GB" sz="1200" baseline="0" dirty="0">
                          <a:latin typeface="Calibri" panose="020F0502020204030204" pitchFamily="34" charset="0"/>
                        </a:rPr>
                        <a:t>in Berkshire</a:t>
                      </a:r>
                      <a:endParaRPr lang="en-GB" sz="1200" dirty="0">
                        <a:latin typeface="Calibri" panose="020F0502020204030204" pitchFamily="34" charset="0"/>
                      </a:endParaRPr>
                    </a:p>
                  </a:txBody>
                  <a:tcPr marL="76258" marR="76258" marT="38128" marB="38128" anchor="ctr"/>
                </a:tc>
                <a:tc>
                  <a:txBody>
                    <a:bodyPr/>
                    <a:lstStyle/>
                    <a:p>
                      <a:pPr algn="ctr"/>
                      <a:r>
                        <a:rPr lang="en-GB" sz="1200" dirty="0">
                          <a:latin typeface="Calibri" panose="020F0502020204030204" pitchFamily="34" charset="0"/>
                        </a:rPr>
                        <a:t>Level</a:t>
                      </a:r>
                      <a:r>
                        <a:rPr lang="en-GB" sz="1200" baseline="0" dirty="0">
                          <a:latin typeface="Calibri" panose="020F0502020204030204" pitchFamily="34" charset="0"/>
                        </a:rPr>
                        <a:t> of</a:t>
                      </a:r>
                      <a:r>
                        <a:rPr lang="en-GB" sz="1200" dirty="0">
                          <a:latin typeface="Calibri" panose="020F0502020204030204" pitchFamily="34" charset="0"/>
                        </a:rPr>
                        <a:t> competition for jobs?</a:t>
                      </a:r>
                    </a:p>
                  </a:txBody>
                  <a:tcPr marL="76258" marR="76258" marT="38128" marB="38128" anchor="ctr"/>
                </a:tc>
                <a:tc>
                  <a:txBody>
                    <a:bodyPr/>
                    <a:lstStyle/>
                    <a:p>
                      <a:pPr algn="ctr"/>
                      <a:r>
                        <a:rPr lang="en-GB" sz="1200" dirty="0">
                          <a:latin typeface="Calibri" panose="020F0502020204030204" pitchFamily="34" charset="0"/>
                        </a:rPr>
                        <a:t>Example</a:t>
                      </a:r>
                      <a:r>
                        <a:rPr lang="en-GB" sz="1200" baseline="0" dirty="0">
                          <a:latin typeface="Calibri" panose="020F0502020204030204" pitchFamily="34" charset="0"/>
                        </a:rPr>
                        <a:t>s of employers</a:t>
                      </a:r>
                      <a:endParaRPr lang="en-GB" sz="1200" dirty="0">
                        <a:latin typeface="Calibri" panose="020F0502020204030204" pitchFamily="34" charset="0"/>
                      </a:endParaRPr>
                    </a:p>
                  </a:txBody>
                  <a:tcPr marL="76258" marR="76258" marT="38128" marB="38128" anchor="ctr"/>
                </a:tc>
                <a:extLst>
                  <a:ext uri="{0D108BD9-81ED-4DB2-BD59-A6C34878D82A}">
                    <a16:rowId xmlns:a16="http://schemas.microsoft.com/office/drawing/2014/main" val="940073398"/>
                  </a:ext>
                </a:extLst>
              </a:tr>
              <a:tr h="363004">
                <a:tc>
                  <a:txBody>
                    <a:bodyPr/>
                    <a:lstStyle/>
                    <a:p>
                      <a:pPr algn="ctr" rtl="0" fontAlgn="t"/>
                      <a:r>
                        <a:rPr lang="en-GB" sz="1100" b="0" i="0" u="none" strike="noStrike" dirty="0">
                          <a:solidFill>
                            <a:srgbClr val="000000"/>
                          </a:solidFill>
                          <a:latin typeface="Calibri"/>
                        </a:rPr>
                        <a:t>IT / Software development</a:t>
                      </a:r>
                    </a:p>
                  </a:txBody>
                  <a:tcPr marL="0" marR="0" marT="0" marB="0" anchor="ctr"/>
                </a:tc>
                <a:tc>
                  <a:txBody>
                    <a:bodyPr/>
                    <a:lstStyle/>
                    <a:p>
                      <a:pPr algn="ctr" rtl="0" fontAlgn="t"/>
                      <a:r>
                        <a:rPr lang="en-GB" sz="1100" b="0" i="0" u="none" strike="noStrike">
                          <a:solidFill>
                            <a:srgbClr val="000000"/>
                          </a:solidFill>
                          <a:latin typeface="Calibri"/>
                        </a:rPr>
                        <a:t>51,000</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CA Technologies,</a:t>
                      </a:r>
                      <a:r>
                        <a:rPr lang="en-GB" sz="1100" b="0" i="0" u="none" strike="noStrike" baseline="0" dirty="0">
                          <a:solidFill>
                            <a:srgbClr val="000000"/>
                          </a:solidFill>
                          <a:latin typeface="Calibri"/>
                        </a:rPr>
                        <a:t> Fujitsu, Microsoft, Vodafone, Symantec, Cisco, Cloud Distribution, </a:t>
                      </a:r>
                      <a:r>
                        <a:rPr lang="en-GB" sz="1100" b="0" i="0" u="none" strike="noStrike" baseline="0" dirty="0" err="1">
                          <a:solidFill>
                            <a:srgbClr val="000000"/>
                          </a:solidFill>
                          <a:latin typeface="Calibri"/>
                        </a:rPr>
                        <a:t>Datasift</a:t>
                      </a:r>
                      <a:r>
                        <a:rPr lang="en-GB" sz="1100" b="0" i="0" u="none" strike="noStrike" baseline="0" dirty="0">
                          <a:solidFill>
                            <a:srgbClr val="000000"/>
                          </a:solidFill>
                          <a:latin typeface="Calibri"/>
                        </a:rPr>
                        <a:t> </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3531476601"/>
                  </a:ext>
                </a:extLst>
              </a:tr>
              <a:tr h="356020">
                <a:tc>
                  <a:txBody>
                    <a:bodyPr/>
                    <a:lstStyle/>
                    <a:p>
                      <a:pPr algn="ctr" rtl="0" fontAlgn="t"/>
                      <a:r>
                        <a:rPr lang="en-GB" sz="1100" b="0" i="0" u="none" strike="noStrike" dirty="0">
                          <a:solidFill>
                            <a:srgbClr val="000000"/>
                          </a:solidFill>
                          <a:latin typeface="Calibri"/>
                        </a:rPr>
                        <a:t>Warehousing / distribution</a:t>
                      </a:r>
                    </a:p>
                  </a:txBody>
                  <a:tcPr marL="0" marR="0" marT="0" marB="0" anchor="ctr"/>
                </a:tc>
                <a:tc>
                  <a:txBody>
                    <a:bodyPr/>
                    <a:lstStyle/>
                    <a:p>
                      <a:pPr algn="ctr" rtl="0" fontAlgn="t"/>
                      <a:r>
                        <a:rPr lang="en-GB" sz="1100" b="0" i="0" u="none" strike="noStrike" dirty="0">
                          <a:solidFill>
                            <a:srgbClr val="000000"/>
                          </a:solidFill>
                          <a:latin typeface="Calibri"/>
                        </a:rPr>
                        <a:t>14,500</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Tesco,</a:t>
                      </a:r>
                      <a:r>
                        <a:rPr lang="en-GB" sz="1100" b="0" i="0" u="none" strike="noStrike" baseline="0" dirty="0">
                          <a:solidFill>
                            <a:srgbClr val="000000"/>
                          </a:solidFill>
                          <a:latin typeface="Calibri"/>
                        </a:rPr>
                        <a:t> Waitrose, </a:t>
                      </a:r>
                      <a:r>
                        <a:rPr lang="en-GB" sz="1100" b="0" i="0" kern="1200" dirty="0" err="1">
                          <a:solidFill>
                            <a:schemeClr val="dk1"/>
                          </a:solidFill>
                          <a:latin typeface="Calibri" pitchFamily="34" charset="0"/>
                          <a:ea typeface="+mn-ea"/>
                          <a:cs typeface="+mn-cs"/>
                        </a:rPr>
                        <a:t>Kuehne</a:t>
                      </a:r>
                      <a:r>
                        <a:rPr lang="en-GB" sz="1100" b="0" i="0" kern="1200" dirty="0">
                          <a:solidFill>
                            <a:schemeClr val="dk1"/>
                          </a:solidFill>
                          <a:latin typeface="Calibri" pitchFamily="34" charset="0"/>
                          <a:ea typeface="+mn-ea"/>
                          <a:cs typeface="+mn-cs"/>
                        </a:rPr>
                        <a:t> &amp; Nagel</a:t>
                      </a:r>
                      <a:r>
                        <a:rPr lang="en-GB" sz="1100" b="0" i="0" u="none" strike="noStrike" dirty="0">
                          <a:solidFill>
                            <a:srgbClr val="000000"/>
                          </a:solidFill>
                          <a:latin typeface="Calibri" pitchFamily="34" charset="0"/>
                        </a:rPr>
                        <a:t> , Brakes Group</a:t>
                      </a:r>
                    </a:p>
                  </a:txBody>
                  <a:tcPr marL="0" marR="0" marT="0" marB="0" anchor="ctr"/>
                </a:tc>
                <a:extLst>
                  <a:ext uri="{0D108BD9-81ED-4DB2-BD59-A6C34878D82A}">
                    <a16:rowId xmlns:a16="http://schemas.microsoft.com/office/drawing/2014/main" val="3261310795"/>
                  </a:ext>
                </a:extLst>
              </a:tr>
              <a:tr h="267522">
                <a:tc>
                  <a:txBody>
                    <a:bodyPr/>
                    <a:lstStyle/>
                    <a:p>
                      <a:pPr algn="ctr" rtl="0" fontAlgn="t"/>
                      <a:r>
                        <a:rPr lang="en-GB" sz="1100" b="0" i="0" u="none" strike="noStrike" dirty="0">
                          <a:solidFill>
                            <a:srgbClr val="000000"/>
                          </a:solidFill>
                          <a:latin typeface="Calibri"/>
                        </a:rPr>
                        <a:t>Accountancy </a:t>
                      </a:r>
                    </a:p>
                  </a:txBody>
                  <a:tcPr marL="0" marR="0" marT="0" marB="0" anchor="ctr"/>
                </a:tc>
                <a:tc>
                  <a:txBody>
                    <a:bodyPr/>
                    <a:lstStyle/>
                    <a:p>
                      <a:pPr algn="ctr" rtl="0" fontAlgn="t"/>
                      <a:r>
                        <a:rPr lang="en-GB" sz="1100" b="0" i="0" u="none" strike="noStrike" dirty="0">
                          <a:solidFill>
                            <a:srgbClr val="000000"/>
                          </a:solidFill>
                          <a:latin typeface="Calibri"/>
                        </a:rPr>
                        <a:t>11,500</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Grant</a:t>
                      </a:r>
                      <a:r>
                        <a:rPr lang="en-GB" sz="1100" b="0" i="0" u="none" strike="noStrike" baseline="0" dirty="0">
                          <a:solidFill>
                            <a:srgbClr val="000000"/>
                          </a:solidFill>
                          <a:latin typeface="Calibri"/>
                        </a:rPr>
                        <a:t> Thornton, Deloitte, Ernst &amp; Young , PWC</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645542986"/>
                  </a:ext>
                </a:extLst>
              </a:tr>
              <a:tr h="363004">
                <a:tc>
                  <a:txBody>
                    <a:bodyPr/>
                    <a:lstStyle/>
                    <a:p>
                      <a:pPr algn="ctr" rtl="0" fontAlgn="t"/>
                      <a:r>
                        <a:rPr lang="en-GB" sz="1100" b="0" i="0" u="none" strike="noStrike" dirty="0">
                          <a:solidFill>
                            <a:srgbClr val="000000"/>
                          </a:solidFill>
                          <a:latin typeface="Calibri"/>
                        </a:rPr>
                        <a:t>Social care</a:t>
                      </a:r>
                    </a:p>
                  </a:txBody>
                  <a:tcPr marL="0" marR="0" marT="0" marB="0" anchor="ctr"/>
                </a:tc>
                <a:tc>
                  <a:txBody>
                    <a:bodyPr/>
                    <a:lstStyle/>
                    <a:p>
                      <a:pPr algn="ctr" rtl="0" fontAlgn="t"/>
                      <a:r>
                        <a:rPr lang="en-GB" sz="1100" b="0" i="0" u="none" strike="noStrike" dirty="0">
                          <a:solidFill>
                            <a:srgbClr val="000000"/>
                          </a:solidFill>
                          <a:latin typeface="Calibri"/>
                        </a:rPr>
                        <a:t>8,200</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Local authorities, West</a:t>
                      </a:r>
                      <a:r>
                        <a:rPr lang="en-GB" sz="1100" b="0" i="0" u="none" strike="noStrike" baseline="0" dirty="0">
                          <a:solidFill>
                            <a:srgbClr val="000000"/>
                          </a:solidFill>
                          <a:latin typeface="Calibri"/>
                        </a:rPr>
                        <a:t> Berkshire </a:t>
                      </a:r>
                      <a:r>
                        <a:rPr lang="en-GB" sz="1100" b="0" i="0" u="none" strike="noStrike" baseline="0" dirty="0" err="1">
                          <a:solidFill>
                            <a:srgbClr val="000000"/>
                          </a:solidFill>
                          <a:latin typeface="Calibri"/>
                        </a:rPr>
                        <a:t>Mencap</a:t>
                      </a:r>
                      <a:r>
                        <a:rPr lang="en-GB" sz="1100" b="0" i="0" u="none" strike="noStrike" baseline="0" dirty="0">
                          <a:solidFill>
                            <a:srgbClr val="000000"/>
                          </a:solidFill>
                          <a:latin typeface="Calibri"/>
                        </a:rPr>
                        <a:t>, Excel Support Services</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2371040130"/>
                  </a:ext>
                </a:extLst>
              </a:tr>
              <a:tr h="267522">
                <a:tc>
                  <a:txBody>
                    <a:bodyPr/>
                    <a:lstStyle/>
                    <a:p>
                      <a:pPr algn="ctr" rtl="0" fontAlgn="t"/>
                      <a:r>
                        <a:rPr lang="en-GB" sz="1100" b="0" i="0" u="none" strike="noStrike" dirty="0">
                          <a:solidFill>
                            <a:srgbClr val="000000"/>
                          </a:solidFill>
                          <a:latin typeface="Calibri"/>
                        </a:rPr>
                        <a:t>Construction </a:t>
                      </a:r>
                    </a:p>
                  </a:txBody>
                  <a:tcPr marL="0" marR="0" marT="0" marB="0" anchor="ctr"/>
                </a:tc>
                <a:tc>
                  <a:txBody>
                    <a:bodyPr/>
                    <a:lstStyle/>
                    <a:p>
                      <a:pPr algn="ctr" rtl="0" fontAlgn="t"/>
                      <a:r>
                        <a:rPr lang="en-GB" sz="1100" b="0" i="0" u="none" strike="noStrike" dirty="0">
                          <a:solidFill>
                            <a:srgbClr val="000000"/>
                          </a:solidFill>
                          <a:latin typeface="Calibri"/>
                        </a:rPr>
                        <a:t>7,600</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rtl="0" fontAlgn="t"/>
                      <a:r>
                        <a:rPr lang="en-GB" sz="1100" b="0" i="0" u="none" strike="noStrike" dirty="0">
                          <a:solidFill>
                            <a:srgbClr val="000000"/>
                          </a:solidFill>
                          <a:latin typeface="Calibri"/>
                        </a:rPr>
                        <a:t>AMEX Foster Wheeler , </a:t>
                      </a:r>
                      <a:r>
                        <a:rPr lang="en-GB" sz="1100" b="0" i="0" u="none" strike="noStrike" dirty="0" err="1">
                          <a:solidFill>
                            <a:srgbClr val="000000"/>
                          </a:solidFill>
                          <a:latin typeface="Calibri"/>
                        </a:rPr>
                        <a:t>Anesco</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8117040"/>
                  </a:ext>
                </a:extLst>
              </a:tr>
              <a:tr h="356020">
                <a:tc>
                  <a:txBody>
                    <a:bodyPr/>
                    <a:lstStyle/>
                    <a:p>
                      <a:pPr algn="ctr" rtl="0" fontAlgn="t"/>
                      <a:r>
                        <a:rPr lang="en-GB" sz="1100" b="0" i="0" u="none" strike="noStrike" dirty="0">
                          <a:solidFill>
                            <a:srgbClr val="000000"/>
                          </a:solidFill>
                          <a:latin typeface="Calibri"/>
                        </a:rPr>
                        <a:t>Engineering </a:t>
                      </a:r>
                    </a:p>
                  </a:txBody>
                  <a:tcPr marL="0" marR="0" marT="0" marB="0" anchor="ctr"/>
                </a:tc>
                <a:tc>
                  <a:txBody>
                    <a:bodyPr/>
                    <a:lstStyle/>
                    <a:p>
                      <a:pPr algn="ctr" rtl="0" fontAlgn="t"/>
                      <a:r>
                        <a:rPr lang="en-GB" sz="1100" b="0" i="0" u="none" strike="noStrike" dirty="0">
                          <a:solidFill>
                            <a:srgbClr val="000000"/>
                          </a:solidFill>
                          <a:latin typeface="Calibri"/>
                        </a:rPr>
                        <a:t>7,100</a:t>
                      </a:r>
                    </a:p>
                  </a:txBody>
                  <a:tcPr marL="0" marR="0" marT="0" marB="0" anchor="ctr"/>
                </a:tc>
                <a:tc>
                  <a:txBody>
                    <a:bodyPr/>
                    <a:lstStyle/>
                    <a:p>
                      <a:pPr algn="ctr" rtl="0" fontAlgn="t"/>
                      <a:r>
                        <a:rPr lang="en-GB" sz="1100" b="0" i="0" u="none" strike="noStrike" dirty="0">
                          <a:solidFill>
                            <a:schemeClr val="bg1"/>
                          </a:solidFill>
                          <a:latin typeface="Calibri"/>
                        </a:rPr>
                        <a:t>Low – lack of applicants</a:t>
                      </a:r>
                    </a:p>
                  </a:txBody>
                  <a:tcPr marL="0" marR="0" marT="0" marB="0" anchor="ctr">
                    <a:solidFill>
                      <a:srgbClr val="00B050"/>
                    </a:solidFill>
                  </a:tcPr>
                </a:tc>
                <a:tc>
                  <a:txBody>
                    <a:bodyPr/>
                    <a:lstStyle/>
                    <a:p>
                      <a:pPr algn="ctr" rtl="0" fontAlgn="t"/>
                      <a:r>
                        <a:rPr lang="en-GB" sz="1100" b="0" i="0" u="none" strike="noStrike" dirty="0">
                          <a:solidFill>
                            <a:srgbClr val="000000"/>
                          </a:solidFill>
                          <a:latin typeface="Calibri"/>
                        </a:rPr>
                        <a:t>Peter Brett,</a:t>
                      </a:r>
                      <a:r>
                        <a:rPr lang="en-GB" sz="1100" b="0" i="0" u="none" strike="noStrike" baseline="0" dirty="0">
                          <a:solidFill>
                            <a:srgbClr val="000000"/>
                          </a:solidFill>
                          <a:latin typeface="Calibri"/>
                        </a:rPr>
                        <a:t> </a:t>
                      </a:r>
                      <a:r>
                        <a:rPr lang="en-GB" sz="1100" b="0" i="0" u="none" strike="noStrike" baseline="0" dirty="0" err="1">
                          <a:solidFill>
                            <a:srgbClr val="000000"/>
                          </a:solidFill>
                          <a:latin typeface="Calibri"/>
                        </a:rPr>
                        <a:t>Xtrac</a:t>
                      </a:r>
                      <a:r>
                        <a:rPr lang="en-GB" sz="1100" b="0" i="0" u="none" strike="noStrike" baseline="0" dirty="0">
                          <a:solidFill>
                            <a:srgbClr val="000000"/>
                          </a:solidFill>
                          <a:latin typeface="Calibri"/>
                        </a:rPr>
                        <a:t>, </a:t>
                      </a:r>
                      <a:r>
                        <a:rPr lang="en-GB" sz="1100" b="0" i="0" u="none" strike="noStrike" baseline="0" dirty="0" err="1">
                          <a:solidFill>
                            <a:srgbClr val="000000"/>
                          </a:solidFill>
                          <a:latin typeface="Calibri"/>
                        </a:rPr>
                        <a:t>Magal</a:t>
                      </a:r>
                      <a:r>
                        <a:rPr lang="en-GB" sz="1100" b="0" i="0" u="none" strike="noStrike" baseline="0" dirty="0">
                          <a:solidFill>
                            <a:srgbClr val="000000"/>
                          </a:solidFill>
                          <a:latin typeface="Calibri"/>
                        </a:rPr>
                        <a:t> Engineering Ltd</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3696188398"/>
                  </a:ext>
                </a:extLst>
              </a:tr>
              <a:tr h="363004">
                <a:tc>
                  <a:txBody>
                    <a:bodyPr/>
                    <a:lstStyle/>
                    <a:p>
                      <a:pPr algn="ctr" rtl="0" fontAlgn="t"/>
                      <a:r>
                        <a:rPr lang="en-GB" sz="1100" b="0" i="0" u="none" strike="noStrike" dirty="0">
                          <a:solidFill>
                            <a:srgbClr val="000000"/>
                          </a:solidFill>
                          <a:latin typeface="Calibri"/>
                        </a:rPr>
                        <a:t>Catering (chefs) </a:t>
                      </a:r>
                    </a:p>
                  </a:txBody>
                  <a:tcPr marL="0" marR="0" marT="0" marB="0" anchor="ctr"/>
                </a:tc>
                <a:tc>
                  <a:txBody>
                    <a:bodyPr/>
                    <a:lstStyle/>
                    <a:p>
                      <a:pPr algn="ctr" rtl="0" fontAlgn="t"/>
                      <a:r>
                        <a:rPr lang="en-GB" sz="1100" b="0" i="0" u="none" strike="noStrike" dirty="0">
                          <a:solidFill>
                            <a:srgbClr val="000000"/>
                          </a:solidFill>
                          <a:latin typeface="Calibri"/>
                        </a:rPr>
                        <a:t>4,000</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Westbury Street Holdings,</a:t>
                      </a:r>
                      <a:r>
                        <a:rPr lang="en-GB" sz="1100" b="0" i="0" u="none" strike="noStrike" baseline="0" dirty="0">
                          <a:solidFill>
                            <a:srgbClr val="000000"/>
                          </a:solidFill>
                          <a:latin typeface="Calibri"/>
                        </a:rPr>
                        <a:t> </a:t>
                      </a:r>
                    </a:p>
                    <a:p>
                      <a:pPr algn="ctr" fontAlgn="t"/>
                      <a:r>
                        <a:rPr lang="en-GB" sz="1100" b="0" i="0" u="none" strike="noStrike" baseline="0" dirty="0">
                          <a:solidFill>
                            <a:srgbClr val="000000"/>
                          </a:solidFill>
                          <a:latin typeface="Calibri"/>
                        </a:rPr>
                        <a:t>Stoke Park Country Club &amp; Resort</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1245830893"/>
                  </a:ext>
                </a:extLst>
              </a:tr>
              <a:tr h="363004">
                <a:tc>
                  <a:txBody>
                    <a:bodyPr/>
                    <a:lstStyle/>
                    <a:p>
                      <a:pPr algn="ctr" rtl="0" fontAlgn="t"/>
                      <a:r>
                        <a:rPr lang="en-GB" sz="1100" b="0" i="0" u="none" strike="noStrike">
                          <a:solidFill>
                            <a:srgbClr val="000000"/>
                          </a:solidFill>
                          <a:latin typeface="Calibri"/>
                        </a:rPr>
                        <a:t>Sports and leisure  </a:t>
                      </a:r>
                    </a:p>
                  </a:txBody>
                  <a:tcPr marL="0" marR="0" marT="0" marB="0" anchor="ctr"/>
                </a:tc>
                <a:tc>
                  <a:txBody>
                    <a:bodyPr/>
                    <a:lstStyle/>
                    <a:p>
                      <a:pPr algn="ctr" rtl="0" fontAlgn="t"/>
                      <a:r>
                        <a:rPr lang="en-GB" sz="1100" b="0" i="0" u="none" strike="noStrike">
                          <a:solidFill>
                            <a:srgbClr val="000000"/>
                          </a:solidFill>
                          <a:latin typeface="Calibri"/>
                        </a:rPr>
                        <a:t>3,900</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Reading Football Club, Nirvana</a:t>
                      </a:r>
                      <a:r>
                        <a:rPr lang="en-GB" sz="1100" b="0" i="0" u="none" strike="noStrike" baseline="0" dirty="0">
                          <a:solidFill>
                            <a:srgbClr val="000000"/>
                          </a:solidFill>
                          <a:latin typeface="Calibri"/>
                        </a:rPr>
                        <a:t> Spa and Leisure, John Nike </a:t>
                      </a:r>
                      <a:r>
                        <a:rPr lang="en-GB" sz="1100" b="0" i="0" u="none" strike="noStrike" baseline="0" dirty="0" err="1">
                          <a:solidFill>
                            <a:srgbClr val="000000"/>
                          </a:solidFill>
                          <a:latin typeface="Calibri"/>
                        </a:rPr>
                        <a:t>Leisuresports</a:t>
                      </a:r>
                      <a:r>
                        <a:rPr lang="en-GB" sz="1100" b="0" i="0" u="none" strike="noStrike" baseline="0" dirty="0">
                          <a:solidFill>
                            <a:srgbClr val="000000"/>
                          </a:solidFill>
                          <a:latin typeface="Calibri"/>
                        </a:rPr>
                        <a:t> Ltd</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745894939"/>
                  </a:ext>
                </a:extLst>
              </a:tr>
              <a:tr h="267522">
                <a:tc>
                  <a:txBody>
                    <a:bodyPr/>
                    <a:lstStyle/>
                    <a:p>
                      <a:pPr algn="ctr" rtl="0" fontAlgn="t"/>
                      <a:r>
                        <a:rPr lang="en-GB" sz="1100" b="0" i="0" u="none" strike="noStrike">
                          <a:solidFill>
                            <a:srgbClr val="000000"/>
                          </a:solidFill>
                          <a:latin typeface="Calibri"/>
                        </a:rPr>
                        <a:t>Law</a:t>
                      </a:r>
                    </a:p>
                  </a:txBody>
                  <a:tcPr marL="0" marR="0" marT="0" marB="0" anchor="ctr"/>
                </a:tc>
                <a:tc>
                  <a:txBody>
                    <a:bodyPr/>
                    <a:lstStyle/>
                    <a:p>
                      <a:pPr algn="ctr" rtl="0" fontAlgn="t"/>
                      <a:r>
                        <a:rPr lang="en-GB" sz="1100" b="0" i="0" u="none" strike="noStrike">
                          <a:solidFill>
                            <a:srgbClr val="000000"/>
                          </a:solidFill>
                          <a:latin typeface="Calibri"/>
                        </a:rPr>
                        <a:t>3,200</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err="1">
                          <a:solidFill>
                            <a:srgbClr val="000000"/>
                          </a:solidFill>
                          <a:latin typeface="Calibri"/>
                        </a:rPr>
                        <a:t>Pitmans</a:t>
                      </a:r>
                      <a:r>
                        <a:rPr lang="en-GB" sz="1100" b="0" i="0" u="none" strike="noStrike" dirty="0">
                          <a:solidFill>
                            <a:srgbClr val="000000"/>
                          </a:solidFill>
                          <a:latin typeface="Calibri"/>
                        </a:rPr>
                        <a:t>,</a:t>
                      </a:r>
                      <a:r>
                        <a:rPr lang="en-GB" sz="1100" b="0" i="0" u="none" strike="noStrike" baseline="0" dirty="0">
                          <a:solidFill>
                            <a:srgbClr val="000000"/>
                          </a:solidFill>
                          <a:latin typeface="Calibri"/>
                        </a:rPr>
                        <a:t> </a:t>
                      </a:r>
                      <a:r>
                        <a:rPr lang="en-GB" sz="1100" b="0" i="0" u="none" strike="noStrike" baseline="0" dirty="0" err="1">
                          <a:solidFill>
                            <a:srgbClr val="000000"/>
                          </a:solidFill>
                          <a:latin typeface="Calibri"/>
                        </a:rPr>
                        <a:t>Blandy</a:t>
                      </a:r>
                      <a:r>
                        <a:rPr lang="en-GB" sz="1100" b="0" i="0" u="none" strike="noStrike" baseline="0" dirty="0">
                          <a:solidFill>
                            <a:srgbClr val="000000"/>
                          </a:solidFill>
                          <a:latin typeface="Calibri"/>
                        </a:rPr>
                        <a:t> &amp; </a:t>
                      </a:r>
                      <a:r>
                        <a:rPr lang="en-GB" sz="1100" b="0" i="0" u="none" strike="noStrike" baseline="0" dirty="0" err="1">
                          <a:solidFill>
                            <a:srgbClr val="000000"/>
                          </a:solidFill>
                          <a:latin typeface="Calibri"/>
                        </a:rPr>
                        <a:t>Blandy</a:t>
                      </a:r>
                      <a:r>
                        <a:rPr lang="en-GB" sz="1100" b="0" i="0" u="none" strike="noStrike" dirty="0">
                          <a:solidFill>
                            <a:srgbClr val="000000"/>
                          </a:solidFill>
                          <a:latin typeface="Calibri"/>
                        </a:rPr>
                        <a:t> , Osborne Clarke</a:t>
                      </a:r>
                    </a:p>
                  </a:txBody>
                  <a:tcPr marL="0" marR="0" marT="0" marB="0" anchor="ctr"/>
                </a:tc>
                <a:extLst>
                  <a:ext uri="{0D108BD9-81ED-4DB2-BD59-A6C34878D82A}">
                    <a16:rowId xmlns:a16="http://schemas.microsoft.com/office/drawing/2014/main" val="1216144662"/>
                  </a:ext>
                </a:extLst>
              </a:tr>
              <a:tr h="267522">
                <a:tc>
                  <a:txBody>
                    <a:bodyPr/>
                    <a:lstStyle/>
                    <a:p>
                      <a:pPr algn="ctr" rtl="0" fontAlgn="t"/>
                      <a:r>
                        <a:rPr lang="en-GB" sz="1100" b="0" i="0" u="none" strike="noStrike">
                          <a:solidFill>
                            <a:srgbClr val="000000"/>
                          </a:solidFill>
                          <a:latin typeface="Calibri"/>
                        </a:rPr>
                        <a:t>Beauty  </a:t>
                      </a:r>
                    </a:p>
                  </a:txBody>
                  <a:tcPr marL="0" marR="0" marT="0" marB="0" anchor="ctr"/>
                </a:tc>
                <a:tc>
                  <a:txBody>
                    <a:bodyPr/>
                    <a:lstStyle/>
                    <a:p>
                      <a:pPr algn="ctr" rtl="0" fontAlgn="t"/>
                      <a:r>
                        <a:rPr lang="en-GB" sz="1100" b="0" i="0" u="none" strike="noStrike">
                          <a:solidFill>
                            <a:srgbClr val="000000"/>
                          </a:solidFill>
                          <a:latin typeface="Calibri"/>
                        </a:rPr>
                        <a:t>1,300</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Sally</a:t>
                      </a:r>
                      <a:r>
                        <a:rPr lang="en-GB" sz="1100" b="0" i="0" u="none" strike="noStrike" baseline="0" dirty="0">
                          <a:solidFill>
                            <a:srgbClr val="000000"/>
                          </a:solidFill>
                          <a:latin typeface="Calibri"/>
                        </a:rPr>
                        <a:t> Beauty, Aura Spa, Indigo Rye</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146122872"/>
                  </a:ext>
                </a:extLst>
              </a:tr>
              <a:tr h="363004">
                <a:tc>
                  <a:txBody>
                    <a:bodyPr/>
                    <a:lstStyle/>
                    <a:p>
                      <a:pPr algn="ctr" rtl="0" fontAlgn="t"/>
                      <a:r>
                        <a:rPr lang="en-GB" sz="1100" b="0" i="0" u="none" strike="noStrike" dirty="0">
                          <a:solidFill>
                            <a:srgbClr val="000000"/>
                          </a:solidFill>
                          <a:latin typeface="Calibri"/>
                        </a:rPr>
                        <a:t>Veterinary</a:t>
                      </a:r>
                    </a:p>
                  </a:txBody>
                  <a:tcPr marL="0" marR="0" marT="0" marB="0" anchor="ctr"/>
                </a:tc>
                <a:tc>
                  <a:txBody>
                    <a:bodyPr/>
                    <a:lstStyle/>
                    <a:p>
                      <a:pPr algn="ctr" rtl="0" fontAlgn="t"/>
                      <a:r>
                        <a:rPr lang="en-GB" sz="1100" b="0" i="0" u="none" strike="noStrike">
                          <a:solidFill>
                            <a:srgbClr val="000000"/>
                          </a:solidFill>
                          <a:latin typeface="Calibri"/>
                        </a:rPr>
                        <a:t>450</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fontAlgn="t"/>
                      <a:r>
                        <a:rPr lang="en-GB" sz="1100" b="0" i="0" u="none" strike="noStrike" dirty="0">
                          <a:solidFill>
                            <a:srgbClr val="000000"/>
                          </a:solidFill>
                          <a:latin typeface="Calibri"/>
                        </a:rPr>
                        <a:t> Falkland Veterinary</a:t>
                      </a:r>
                      <a:r>
                        <a:rPr lang="en-GB" sz="1100" b="0" i="0" u="none" strike="noStrike" baseline="0" dirty="0">
                          <a:solidFill>
                            <a:srgbClr val="000000"/>
                          </a:solidFill>
                          <a:latin typeface="Calibri"/>
                        </a:rPr>
                        <a:t> Clinic, </a:t>
                      </a:r>
                    </a:p>
                    <a:p>
                      <a:pPr algn="ctr" fontAlgn="t"/>
                      <a:r>
                        <a:rPr lang="en-GB" sz="1100" b="0" i="0" u="none" strike="noStrike" baseline="0" dirty="0">
                          <a:solidFill>
                            <a:srgbClr val="000000"/>
                          </a:solidFill>
                          <a:latin typeface="Calibri"/>
                        </a:rPr>
                        <a:t>Moor Cottage Veterinary Hospital</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3773915108"/>
                  </a:ext>
                </a:extLst>
              </a:tr>
              <a:tr h="267522">
                <a:tc>
                  <a:txBody>
                    <a:bodyPr/>
                    <a:lstStyle/>
                    <a:p>
                      <a:pPr algn="ctr" rtl="0" fontAlgn="t"/>
                      <a:r>
                        <a:rPr lang="en-GB" sz="1100" b="0" i="0" u="none" strike="noStrike">
                          <a:solidFill>
                            <a:srgbClr val="000000"/>
                          </a:solidFill>
                          <a:latin typeface="Calibri"/>
                        </a:rPr>
                        <a:t>Psychology  </a:t>
                      </a:r>
                    </a:p>
                  </a:txBody>
                  <a:tcPr marL="0" marR="0" marT="0" marB="0" anchor="ctr"/>
                </a:tc>
                <a:tc>
                  <a:txBody>
                    <a:bodyPr/>
                    <a:lstStyle/>
                    <a:p>
                      <a:pPr algn="ctr" rtl="0" fontAlgn="t"/>
                      <a:r>
                        <a:rPr lang="en-GB" sz="1100" b="0" i="0" u="none" strike="noStrike">
                          <a:solidFill>
                            <a:srgbClr val="000000"/>
                          </a:solidFill>
                          <a:latin typeface="Calibri"/>
                        </a:rPr>
                        <a:t>300</a:t>
                      </a:r>
                    </a:p>
                  </a:txBody>
                  <a:tcPr marL="0" marR="0" marT="0" marB="0" anchor="ctr"/>
                </a:tc>
                <a:tc>
                  <a:txBody>
                    <a:bodyPr/>
                    <a:lstStyle/>
                    <a:p>
                      <a:pPr algn="ctr" rtl="0" fontAlgn="t"/>
                      <a:r>
                        <a:rPr lang="en-GB" sz="1100" b="0" i="0" u="none" strike="noStrike">
                          <a:solidFill>
                            <a:schemeClr val="bg1"/>
                          </a:solidFill>
                          <a:latin typeface="Calibri"/>
                        </a:rPr>
                        <a:t>High</a:t>
                      </a:r>
                      <a:endParaRPr lang="en-GB" sz="1100" b="0" i="0" u="none" strike="noStrike" dirty="0">
                        <a:solidFill>
                          <a:schemeClr val="bg1"/>
                        </a:solidFill>
                        <a:latin typeface="Calibri"/>
                      </a:endParaRPr>
                    </a:p>
                  </a:txBody>
                  <a:tcPr marL="0" marR="0" marT="0" marB="0" anchor="ctr">
                    <a:solidFill>
                      <a:schemeClr val="accent4"/>
                    </a:solidFill>
                  </a:tcPr>
                </a:tc>
                <a:tc>
                  <a:txBody>
                    <a:bodyPr/>
                    <a:lstStyle/>
                    <a:p>
                      <a:pPr algn="ctr" fontAlgn="t"/>
                      <a:r>
                        <a:rPr lang="en-GB" sz="1100" b="0" i="0" u="none" strike="noStrike" dirty="0">
                          <a:solidFill>
                            <a:srgbClr val="000000"/>
                          </a:solidFill>
                          <a:latin typeface="Calibri"/>
                        </a:rPr>
                        <a:t>NHS,</a:t>
                      </a:r>
                      <a:r>
                        <a:rPr lang="en-GB" sz="1100" b="0" i="0" u="none" strike="noStrike" baseline="0" dirty="0">
                          <a:solidFill>
                            <a:srgbClr val="000000"/>
                          </a:solidFill>
                          <a:latin typeface="Calibri"/>
                        </a:rPr>
                        <a:t> schools and colleges, police service</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478794330"/>
                  </a:ext>
                </a:extLst>
              </a:tr>
              <a:tr h="267522">
                <a:tc>
                  <a:txBody>
                    <a:bodyPr/>
                    <a:lstStyle/>
                    <a:p>
                      <a:pPr algn="ctr" rtl="0" fontAlgn="t"/>
                      <a:r>
                        <a:rPr lang="en-GB" sz="1100" b="0" i="0" u="none" strike="noStrike">
                          <a:solidFill>
                            <a:srgbClr val="000000"/>
                          </a:solidFill>
                          <a:latin typeface="Calibri"/>
                        </a:rPr>
                        <a:t>Computer game design  </a:t>
                      </a:r>
                    </a:p>
                  </a:txBody>
                  <a:tcPr marL="0" marR="0" marT="0" marB="0" anchor="ctr"/>
                </a:tc>
                <a:tc>
                  <a:txBody>
                    <a:bodyPr/>
                    <a:lstStyle/>
                    <a:p>
                      <a:pPr algn="ctr" rtl="0" fontAlgn="t"/>
                      <a:r>
                        <a:rPr lang="en-GB" sz="1100" b="0" i="0" u="none" strike="noStrike">
                          <a:solidFill>
                            <a:srgbClr val="000000"/>
                          </a:solidFill>
                          <a:latin typeface="Calibri"/>
                        </a:rPr>
                        <a:t>Very few  </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rtl="0" fontAlgn="t"/>
                      <a:r>
                        <a:rPr lang="en-GB" sz="1100" b="0" i="0" u="none" strike="noStrike" dirty="0">
                          <a:solidFill>
                            <a:srgbClr val="000000"/>
                          </a:solidFill>
                          <a:latin typeface="Calibri"/>
                        </a:rPr>
                        <a:t>Try London, Surrey, Oxford or Cambridge </a:t>
                      </a:r>
                    </a:p>
                  </a:txBody>
                  <a:tcPr marL="0" marR="0" marT="0" marB="0" anchor="ctr"/>
                </a:tc>
                <a:extLst>
                  <a:ext uri="{0D108BD9-81ED-4DB2-BD59-A6C34878D82A}">
                    <a16:rowId xmlns:a16="http://schemas.microsoft.com/office/drawing/2014/main" val="900991681"/>
                  </a:ext>
                </a:extLst>
              </a:tr>
            </a:tbl>
          </a:graphicData>
        </a:graphic>
      </p:graphicFrame>
      <p:sp>
        <p:nvSpPr>
          <p:cNvPr id="4" name="TextBox 3"/>
          <p:cNvSpPr txBox="1"/>
          <p:nvPr/>
        </p:nvSpPr>
        <p:spPr>
          <a:xfrm>
            <a:off x="3565078" y="605630"/>
            <a:ext cx="8083309" cy="523220"/>
          </a:xfrm>
          <a:prstGeom prst="rect">
            <a:avLst/>
          </a:prstGeom>
          <a:noFill/>
        </p:spPr>
        <p:txBody>
          <a:bodyPr wrap="square" rtlCol="0">
            <a:spAutoFit/>
          </a:bodyPr>
          <a:lstStyle/>
          <a:p>
            <a:pPr algn="ctr"/>
            <a:r>
              <a:rPr lang="en-GB" sz="2800" b="1" dirty="0">
                <a:latin typeface="Calibri" panose="020F0502020204030204" pitchFamily="34" charset="0"/>
              </a:rPr>
              <a:t>Are there many jobs locally in…? </a:t>
            </a:r>
          </a:p>
        </p:txBody>
      </p:sp>
    </p:spTree>
    <p:extLst>
      <p:ext uri="{BB962C8B-B14F-4D97-AF65-F5344CB8AC3E}">
        <p14:creationId xmlns:p14="http://schemas.microsoft.com/office/powerpoint/2010/main" val="126469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16" y="1123325"/>
            <a:ext cx="2918171" cy="4601183"/>
          </a:xfrm>
        </p:spPr>
        <p:txBody>
          <a:bodyPr anchor="t">
            <a:normAutofit/>
          </a:bodyPr>
          <a:lstStyle/>
          <a:p>
            <a:pPr>
              <a:lnSpc>
                <a:spcPts val="2460"/>
              </a:lnSpc>
            </a:pPr>
            <a:r>
              <a:rPr lang="en-GB" sz="2800" b="1" dirty="0">
                <a:latin typeface="Calibri" panose="020F0502020204030204" pitchFamily="34" charset="0"/>
              </a:rPr>
              <a:t>Key fact</a:t>
            </a:r>
            <a:br>
              <a:rPr lang="en-GB" sz="2800" dirty="0"/>
            </a:br>
            <a:r>
              <a:rPr lang="en-GB" sz="2200" dirty="0">
                <a:latin typeface="Calibri" panose="020F0502020204030204" pitchFamily="34" charset="0"/>
              </a:rPr>
              <a:t>Job positions that employers in Berkshire find most difficult to fill include: engineers; social workers; chefs; waiting and bar staff; software developers; lorry drivers; health workers; teachers and Apprentices.</a:t>
            </a:r>
          </a:p>
        </p:txBody>
      </p:sp>
      <p:sp>
        <p:nvSpPr>
          <p:cNvPr id="4" name="Oval Callout 11"/>
          <p:cNvSpPr/>
          <p:nvPr/>
        </p:nvSpPr>
        <p:spPr>
          <a:xfrm>
            <a:off x="3762871" y="1380338"/>
            <a:ext cx="3742633" cy="2377328"/>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We are experiencing shortages of Application Developers (Software Engineers) and Project Managers. STEM skills in general are lacking </a:t>
            </a:r>
          </a:p>
          <a:p>
            <a:pPr algn="ct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Small Berkshire tech company </a:t>
            </a:r>
          </a:p>
        </p:txBody>
      </p:sp>
      <p:sp>
        <p:nvSpPr>
          <p:cNvPr id="5" name="Oval Callout 16"/>
          <p:cNvSpPr/>
          <p:nvPr/>
        </p:nvSpPr>
        <p:spPr>
          <a:xfrm>
            <a:off x="8054833" y="1414712"/>
            <a:ext cx="2904325" cy="2260560"/>
          </a:xfrm>
          <a:prstGeom prst="wedgeEllipseCallout">
            <a:avLst/>
          </a:prstGeom>
          <a:solidFill>
            <a:srgbClr val="00B0F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main call-out across Berkshire is for tech workers – software programmers</a:t>
            </a:r>
          </a:p>
          <a:p>
            <a:pPr algn="ctr">
              <a:lnSpc>
                <a:spcPct val="107000"/>
              </a:lnSpc>
              <a:spcAft>
                <a:spcPts val="800"/>
              </a:spcAft>
            </a:pPr>
            <a:r>
              <a:rPr lang="en-GB"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M</a:t>
            </a: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ajor retail bank with base in Berkshire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Callout 17"/>
          <p:cNvSpPr/>
          <p:nvPr/>
        </p:nvSpPr>
        <p:spPr>
          <a:xfrm>
            <a:off x="4367237" y="3984078"/>
            <a:ext cx="3035635" cy="2222576"/>
          </a:xfrm>
          <a:prstGeom prst="wedgeEllipseCallout">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Hoteliers cannot find chefs, receptionists and have constant churn of food and beverage staff </a:t>
            </a:r>
          </a:p>
          <a:p>
            <a:pPr algn="ctr">
              <a:lnSpc>
                <a:spcPct val="107000"/>
              </a:lnSpc>
              <a:spcAft>
                <a:spcPts val="80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Reading  Economic Development Agency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Callout 18"/>
          <p:cNvSpPr/>
          <p:nvPr/>
        </p:nvSpPr>
        <p:spPr>
          <a:xfrm>
            <a:off x="7664142" y="4051617"/>
            <a:ext cx="3832639" cy="2037568"/>
          </a:xfrm>
          <a:prstGeom prst="wedgeEllipseCallout">
            <a:avLst/>
          </a:prstGeom>
          <a:solidFill>
            <a:srgbClr val="00B0F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There are particular difficulties recruiting children’s social workers, teachers and engineers with the required professional qualifications</a:t>
            </a:r>
          </a:p>
          <a:p>
            <a:pPr algn="ctr">
              <a:lnSpc>
                <a:spcPct val="107000"/>
              </a:lnSpc>
              <a:spcAft>
                <a:spcPts val="800"/>
              </a:spcAft>
            </a:pP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Local Authority in Berkshire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634582" y="599122"/>
            <a:ext cx="8039461" cy="523220"/>
          </a:xfrm>
          <a:prstGeom prst="rect">
            <a:avLst/>
          </a:prstGeom>
          <a:noFill/>
        </p:spPr>
        <p:txBody>
          <a:bodyPr wrap="square" rtlCol="0">
            <a:spAutoFit/>
          </a:bodyPr>
          <a:lstStyle/>
          <a:p>
            <a:pPr algn="ctr"/>
            <a:r>
              <a:rPr lang="en-GB" sz="2800" b="1" dirty="0">
                <a:latin typeface="Calibri" panose="020F0502020204030204" pitchFamily="34" charset="0"/>
              </a:rPr>
              <a:t>Jobs local employers find difficult to fill </a:t>
            </a:r>
          </a:p>
        </p:txBody>
      </p:sp>
    </p:spTree>
    <p:extLst>
      <p:ext uri="{BB962C8B-B14F-4D97-AF65-F5344CB8AC3E}">
        <p14:creationId xmlns:p14="http://schemas.microsoft.com/office/powerpoint/2010/main" val="2974860411"/>
      </p:ext>
    </p:extLst>
  </p:cSld>
  <p:clrMapOvr>
    <a:masterClrMapping/>
  </p:clrMapOvr>
</p:sld>
</file>

<file path=ppt/theme/theme1.xml><?xml version="1.0" encoding="utf-8"?>
<a:theme xmlns:a="http://schemas.openxmlformats.org/drawingml/2006/main" name="Frame">
  <a:themeElements>
    <a:clrScheme name="TVBLEP">
      <a:dk1>
        <a:srgbClr val="000000"/>
      </a:dk1>
      <a:lt1>
        <a:srgbClr val="FFFFFF"/>
      </a:lt1>
      <a:dk2>
        <a:srgbClr val="000000"/>
      </a:dk2>
      <a:lt2>
        <a:srgbClr val="808080"/>
      </a:lt2>
      <a:accent1>
        <a:srgbClr val="00AAE9"/>
      </a:accent1>
      <a:accent2>
        <a:srgbClr val="C8427F"/>
      </a:accent2>
      <a:accent3>
        <a:srgbClr val="8C8D8D"/>
      </a:accent3>
      <a:accent4>
        <a:srgbClr val="C92938"/>
      </a:accent4>
      <a:accent5>
        <a:srgbClr val="DC642F"/>
      </a:accent5>
      <a:accent6>
        <a:srgbClr val="000100"/>
      </a:accent6>
      <a:hlink>
        <a:srgbClr val="0000FF"/>
      </a:hlink>
      <a:folHlink>
        <a:srgbClr val="80008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3198</TotalTime>
  <Words>730</Words>
  <Application>Microsoft Office PowerPoint</Application>
  <PresentationFormat>Widescreen</PresentationFormat>
  <Paragraphs>192</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Corbel</vt:lpstr>
      <vt:lpstr>Times New Roman</vt:lpstr>
      <vt:lpstr>Wingdings 2</vt:lpstr>
      <vt:lpstr>Frame</vt:lpstr>
      <vt:lpstr>Careers in Berkshire: Local labour market information </vt:lpstr>
      <vt:lpstr>PowerPoint Presentation</vt:lpstr>
      <vt:lpstr>Key facts There are many more jobs in the ICT / digital technology sector in Berkshire than elsewhere in England (14% of all  jobs in Berkshire are  in this sector).   Those working in   this sector mainly work  in IT, sales, marketing  and project  management roles.  </vt:lpstr>
      <vt:lpstr>Key facts There are a large number of ‘big name’ employers in Berkshire.   There are more international companies in Berkshire than elsewhere in the UK (outside of London).   Many jobs with these companies provide the opportunity for overseas travel. </vt:lpstr>
      <vt:lpstr>Key fact   27% of all jobs in Berkshire are classified as STEM jobs, compared to 22% across England as a whole.   </vt:lpstr>
      <vt:lpstr>Key facts 68% of jobs in Berkshire are in small or medium-sized companies. </vt:lpstr>
      <vt:lpstr>Key fact IT and sales roles are in high demand by employers in Berkshire.   1 in 10 jobs in Berkshire are IT specialist roles.  This is three times the national average. </vt:lpstr>
      <vt:lpstr>Key fact The number of local job opportunities in different sectors / occupations varies considerably.  In IT, whilst there are lots of jobs, the skills required are very specific and therefore employers can struggle to fill roles.   </vt:lpstr>
      <vt:lpstr>Key fact Job positions that employers in Berkshire find most difficult to fill include: engineers; social workers; chefs; waiting and bar staff; software developers; lorry drivers; health workers; teachers and Apprentices.</vt:lpstr>
      <vt:lpstr>Key facts Salaries in Berkshire are the highest in the country (outside of London).   Whilst starting salaries can be low in sectors such as hospitality, retail and warehousing, it is possible to rise up the ranks quickly.    </vt:lpstr>
      <vt:lpstr>Key facts  27% of Berkshire employers who recruit school leavers believe they are poorly prepared for work.   Of these, 12% say they believe young people have a poor attitude / lack motivation.  So whilst most don’t think this, a fair chunk do.  </vt:lpstr>
      <vt:lpstr>Key fact  By far the main general skill that  employers in Berkshire (and in the rest of the country) are looking for is good communication skills.    What activities could you undertake to improve yours?</vt:lpstr>
      <vt:lpstr>Key fact  Computer programming skills, sales, and business management skills, are the main specialist skills being sought by Berkshire employers.    Computer programming skills include the use of programming languages such as Javascript, SQL and Microsoft C#.  </vt:lpstr>
      <vt:lpstr>Challenge What do you think these could mean?  And how might you develop them?    </vt:lpstr>
      <vt:lpstr>Key facts Over a half (56%) of all jobs in Berkshire require mid-level qualifications but only a third (33%) of residents have their highest level of qualification at this level.  36% of jobs in Berkshire require a degree.  </vt:lpstr>
      <vt:lpstr>Key facts Nearly 2,500 Berkshire employers offer Apprenticeships.    Advanced Apprenticeships are more popular in Berkshire than nationally.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 in Berkshire</dc:title>
  <dc:creator>Caroline Perkins</dc:creator>
  <cp:lastModifiedBy>carolineperkins19@hotmail.co.uk</cp:lastModifiedBy>
  <cp:revision>207</cp:revision>
  <dcterms:created xsi:type="dcterms:W3CDTF">2016-08-31T00:43:13Z</dcterms:created>
  <dcterms:modified xsi:type="dcterms:W3CDTF">2016-09-09T10:29:22Z</dcterms:modified>
</cp:coreProperties>
</file>